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notesSlides/notesSlide9.xml" ContentType="application/vnd.openxmlformats-officedocument.presentationml.notesSlide+xml"/>
  <Override PartName="/ppt/tags/tag60.xml" ContentType="application/vnd.openxmlformats-officedocument.presentationml.tags+xml"/>
  <Override PartName="/ppt/notesSlides/notesSlide10.xml" ContentType="application/vnd.openxmlformats-officedocument.presentationml.notesSlide+xml"/>
  <Override PartName="/ppt/tags/tag61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notesSlides/notesSlide12.xml" ContentType="application/vnd.openxmlformats-officedocument.presentationml.notesSlide+xml"/>
  <Override PartName="/ppt/tags/tag63.xml" ContentType="application/vnd.openxmlformats-officedocument.presentationml.tags+xml"/>
  <Override PartName="/ppt/notesSlides/notesSlide1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ppt/tags/tag69.xml" ContentType="application/vnd.openxmlformats-officedocument.presentationml.tags+xml"/>
  <Override PartName="/ppt/notesSlides/notesSlide16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7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1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3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1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2.xml" ContentType="application/vnd.openxmlformats-officedocument.presentationml.notesSlide+xml"/>
  <Override PartName="/ppt/tags/tag10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36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7.xml" ContentType="application/vnd.openxmlformats-officedocument.presentationml.notesSlide+xml"/>
  <Override PartName="/ppt/tags/tag110.xml" ContentType="application/vnd.openxmlformats-officedocument.presentationml.tags+xml"/>
  <Override PartName="/ppt/notesSlides/notesSlide38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40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41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4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43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4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4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46.xml" ContentType="application/vnd.openxmlformats-officedocument.presentationml.notesSlide+xml"/>
  <Override PartName="/ppt/tags/tag127.xml" ContentType="application/vnd.openxmlformats-officedocument.presentationml.tags+xml"/>
  <Override PartName="/ppt/notesSlides/notesSlide47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4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49.xml" ContentType="application/vnd.openxmlformats-officedocument.presentationml.notesSlide+xml"/>
  <Override PartName="/ppt/tags/tag133.xml" ContentType="application/vnd.openxmlformats-officedocument.presentationml.tags+xml"/>
  <Override PartName="/ppt/notesSlides/notesSlide50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87" r:id="rId2"/>
    <p:sldId id="257" r:id="rId3"/>
    <p:sldId id="258" r:id="rId4"/>
    <p:sldId id="285" r:id="rId5"/>
    <p:sldId id="260" r:id="rId6"/>
    <p:sldId id="261" r:id="rId7"/>
    <p:sldId id="295" r:id="rId8"/>
    <p:sldId id="286" r:id="rId9"/>
    <p:sldId id="290" r:id="rId10"/>
    <p:sldId id="291" r:id="rId11"/>
    <p:sldId id="292" r:id="rId12"/>
    <p:sldId id="293" r:id="rId13"/>
    <p:sldId id="262" r:id="rId14"/>
    <p:sldId id="288" r:id="rId15"/>
    <p:sldId id="263" r:id="rId16"/>
    <p:sldId id="266" r:id="rId17"/>
    <p:sldId id="268" r:id="rId18"/>
    <p:sldId id="269" r:id="rId19"/>
    <p:sldId id="270" r:id="rId20"/>
    <p:sldId id="271" r:id="rId21"/>
    <p:sldId id="272" r:id="rId22"/>
    <p:sldId id="340" r:id="rId23"/>
    <p:sldId id="342" r:id="rId24"/>
    <p:sldId id="343" r:id="rId25"/>
    <p:sldId id="344" r:id="rId26"/>
    <p:sldId id="309" r:id="rId27"/>
    <p:sldId id="310" r:id="rId28"/>
    <p:sldId id="311" r:id="rId29"/>
    <p:sldId id="312" r:id="rId30"/>
    <p:sldId id="345" r:id="rId31"/>
    <p:sldId id="346" r:id="rId32"/>
    <p:sldId id="347" r:id="rId33"/>
    <p:sldId id="273" r:id="rId34"/>
    <p:sldId id="274" r:id="rId35"/>
    <p:sldId id="275" r:id="rId36"/>
    <p:sldId id="276" r:id="rId37"/>
    <p:sldId id="277" r:id="rId38"/>
    <p:sldId id="314" r:id="rId39"/>
    <p:sldId id="298" r:id="rId40"/>
    <p:sldId id="299" r:id="rId41"/>
    <p:sldId id="301" r:id="rId42"/>
    <p:sldId id="302" r:id="rId43"/>
    <p:sldId id="296" r:id="rId44"/>
    <p:sldId id="297" r:id="rId45"/>
    <p:sldId id="348" r:id="rId46"/>
    <p:sldId id="349" r:id="rId47"/>
    <p:sldId id="278" r:id="rId48"/>
    <p:sldId id="279" r:id="rId49"/>
    <p:sldId id="289" r:id="rId50"/>
    <p:sldId id="280" r:id="rId51"/>
    <p:sldId id="281" r:id="rId52"/>
    <p:sldId id="283" r:id="rId53"/>
  </p:sldIdLst>
  <p:sldSz cx="9144000" cy="5143500" type="screen16x9"/>
  <p:notesSz cx="6858000" cy="9144000"/>
  <p:custDataLst>
    <p:tags r:id="rId5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BA7FF"/>
    <a:srgbClr val="81AAE2"/>
    <a:srgbClr val="8BB0E4"/>
    <a:srgbClr val="97B4D8"/>
    <a:srgbClr val="315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76576" autoAdjust="0"/>
  </p:normalViewPr>
  <p:slideViewPr>
    <p:cSldViewPr snapToGrid="0" snapToObjects="1">
      <p:cViewPr varScale="1">
        <p:scale>
          <a:sx n="78" d="100"/>
          <a:sy n="78" d="100"/>
        </p:scale>
        <p:origin x="89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EFD85-C295-4846-BC3F-0F60257C09BD}" type="doc">
      <dgm:prSet loTypeId="urn:microsoft.com/office/officeart/2005/8/layout/process1" loCatId="process" qsTypeId="urn:microsoft.com/office/officeart/2005/8/quickstyle/simple1#1" qsCatId="simple" csTypeId="urn:microsoft.com/office/officeart/2005/8/colors/accent5_2#1" csCatId="accent5" phldr="1"/>
      <dgm:spPr/>
    </dgm:pt>
    <dgm:pt modelId="{0468F7C2-DE9B-48E1-B2BF-440707B72883}">
      <dgm:prSet phldrT="[文本]" custT="1"/>
      <dgm:spPr/>
      <dgm:t>
        <a:bodyPr/>
        <a:lstStyle/>
        <a:p>
          <a:r>
            <a:rPr lang="en-US" altLang="zh-CN" sz="1800" dirty="0"/>
            <a:t>read</a:t>
          </a:r>
        </a:p>
        <a:p>
          <a:r>
            <a:rPr lang="en-US" altLang="zh-CN" sz="1800" dirty="0"/>
            <a:t>write</a:t>
          </a:r>
          <a:endParaRPr lang="zh-CN" altLang="en-US" sz="1800" dirty="0"/>
        </a:p>
      </dgm:t>
    </dgm:pt>
    <dgm:pt modelId="{98710717-B154-47AB-8140-78C4A0E304E3}" type="parTrans" cxnId="{2CDE88A7-A414-4F9B-B625-BCC7474E36BB}">
      <dgm:prSet/>
      <dgm:spPr/>
      <dgm:t>
        <a:bodyPr/>
        <a:lstStyle/>
        <a:p>
          <a:endParaRPr lang="zh-CN" altLang="en-US"/>
        </a:p>
      </dgm:t>
    </dgm:pt>
    <dgm:pt modelId="{D1D77888-D9A7-41E2-B74D-F2013BC854CD}" type="sibTrans" cxnId="{2CDE88A7-A414-4F9B-B625-BCC7474E36BB}">
      <dgm:prSet/>
      <dgm:spPr/>
      <dgm:t>
        <a:bodyPr/>
        <a:lstStyle/>
        <a:p>
          <a:endParaRPr lang="zh-CN" altLang="en-US"/>
        </a:p>
      </dgm:t>
    </dgm:pt>
    <dgm:pt modelId="{E261DD2A-B3D5-4A5F-A8CA-547DD44A8FF7}">
      <dgm:prSet phldrT="[文本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  <a:cs typeface="+mn-cs"/>
            </a:rPr>
            <a:t>sys_read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  <a:cs typeface="+mn-cs"/>
            </a:rPr>
            <a:t>sys_write</a:t>
          </a:r>
          <a:endParaRPr lang="zh-CN" altLang="en-US" sz="1800" kern="1200" dirty="0">
            <a:solidFill>
              <a:prstClr val="white"/>
            </a:solidFill>
            <a:latin typeface="Calibri" panose="020F0502020204030204"/>
            <a:ea typeface="等线" panose="02010600030101010101" charset="-122"/>
            <a:cs typeface="+mn-cs"/>
          </a:endParaRPr>
        </a:p>
      </dgm:t>
    </dgm:pt>
    <dgm:pt modelId="{9113E634-7DAC-4F2E-B523-7B71C48D65EF}" type="parTrans" cxnId="{A86FC27C-A724-4F4F-9498-D39B24BA265A}">
      <dgm:prSet/>
      <dgm:spPr/>
      <dgm:t>
        <a:bodyPr/>
        <a:lstStyle/>
        <a:p>
          <a:endParaRPr lang="zh-CN" altLang="en-US"/>
        </a:p>
      </dgm:t>
    </dgm:pt>
    <dgm:pt modelId="{B868F42F-E0FF-402B-9F54-A77B429279BF}" type="sibTrans" cxnId="{A86FC27C-A724-4F4F-9498-D39B24BA265A}">
      <dgm:prSet/>
      <dgm:spPr/>
      <dgm:t>
        <a:bodyPr/>
        <a:lstStyle/>
        <a:p>
          <a:endParaRPr lang="zh-CN" altLang="en-US"/>
        </a:p>
      </dgm:t>
    </dgm:pt>
    <dgm:pt modelId="{EE5E017A-1186-4072-9F2B-C70F521AFB45}">
      <dgm:prSet phldrT="[文本]" custT="1"/>
      <dgm:spPr/>
      <dgm:t>
        <a:bodyPr/>
        <a:lstStyle/>
        <a:p>
          <a:r>
            <a:rPr lang="en-US" altLang="zh-CN" sz="1800" dirty="0"/>
            <a:t>ext4_read</a:t>
          </a:r>
        </a:p>
        <a:p>
          <a:r>
            <a:rPr lang="en-US" altLang="zh-CN" sz="1800" dirty="0"/>
            <a:t>ext4_write</a:t>
          </a:r>
          <a:endParaRPr lang="zh-CN" altLang="en-US" sz="1800" dirty="0"/>
        </a:p>
      </dgm:t>
    </dgm:pt>
    <dgm:pt modelId="{B3F19D91-98C8-4056-AF90-B430F49052C8}" type="parTrans" cxnId="{B2D2E806-92BA-4002-9F28-CCF59B30A704}">
      <dgm:prSet/>
      <dgm:spPr/>
      <dgm:t>
        <a:bodyPr/>
        <a:lstStyle/>
        <a:p>
          <a:endParaRPr lang="zh-CN" altLang="en-US"/>
        </a:p>
      </dgm:t>
    </dgm:pt>
    <dgm:pt modelId="{30C5AEC2-A276-41FA-8865-1979F9ADADC6}" type="sibTrans" cxnId="{B2D2E806-92BA-4002-9F28-CCF59B30A704}">
      <dgm:prSet/>
      <dgm:spPr/>
      <dgm:t>
        <a:bodyPr/>
        <a:lstStyle/>
        <a:p>
          <a:endParaRPr lang="zh-CN" altLang="en-US"/>
        </a:p>
      </dgm:t>
    </dgm:pt>
    <dgm:pt modelId="{A1820D07-117D-439E-AD99-61D442007FBC}">
      <dgm:prSet phldrT="[文本]"/>
      <dgm:spPr/>
      <dgm:t>
        <a:bodyPr/>
        <a:lstStyle/>
        <a:p>
          <a:r>
            <a:rPr lang="en-US" altLang="zh-CN" dirty="0"/>
            <a:t>EMMC</a:t>
          </a:r>
          <a:endParaRPr lang="zh-CN" altLang="en-US" dirty="0"/>
        </a:p>
      </dgm:t>
    </dgm:pt>
    <dgm:pt modelId="{140B0267-62A2-4067-BD31-ADE5FC1CA8E2}" type="parTrans" cxnId="{1E278462-8777-492E-83F0-17DAFFD00166}">
      <dgm:prSet/>
      <dgm:spPr/>
      <dgm:t>
        <a:bodyPr/>
        <a:lstStyle/>
        <a:p>
          <a:endParaRPr lang="zh-CN" altLang="en-US"/>
        </a:p>
      </dgm:t>
    </dgm:pt>
    <dgm:pt modelId="{8BF6D147-29CD-43C2-87F7-980D3E295CE3}" type="sibTrans" cxnId="{1E278462-8777-492E-83F0-17DAFFD00166}">
      <dgm:prSet/>
      <dgm:spPr/>
      <dgm:t>
        <a:bodyPr/>
        <a:lstStyle/>
        <a:p>
          <a:endParaRPr lang="zh-CN" altLang="en-US"/>
        </a:p>
      </dgm:t>
    </dgm:pt>
    <dgm:pt modelId="{052362B3-BA43-4E06-871C-0BE072B19358}" type="pres">
      <dgm:prSet presAssocID="{643EFD85-C295-4846-BC3F-0F60257C09BD}" presName="Name0" presStyleCnt="0">
        <dgm:presLayoutVars>
          <dgm:dir/>
          <dgm:resizeHandles val="exact"/>
        </dgm:presLayoutVars>
      </dgm:prSet>
      <dgm:spPr/>
    </dgm:pt>
    <dgm:pt modelId="{C92ADA21-97FC-4CD0-9C7F-795EB6F67B00}" type="pres">
      <dgm:prSet presAssocID="{0468F7C2-DE9B-48E1-B2BF-440707B72883}" presName="node" presStyleLbl="node1" presStyleIdx="0" presStyleCnt="4">
        <dgm:presLayoutVars>
          <dgm:bulletEnabled val="1"/>
        </dgm:presLayoutVars>
      </dgm:prSet>
      <dgm:spPr/>
    </dgm:pt>
    <dgm:pt modelId="{5BC230B9-6A97-4D2C-B544-29ABDB3B220C}" type="pres">
      <dgm:prSet presAssocID="{D1D77888-D9A7-41E2-B74D-F2013BC854CD}" presName="sibTrans" presStyleLbl="sibTrans2D1" presStyleIdx="0" presStyleCnt="3"/>
      <dgm:spPr/>
    </dgm:pt>
    <dgm:pt modelId="{03857050-ECB7-48DC-89D2-ED6A1B30952F}" type="pres">
      <dgm:prSet presAssocID="{D1D77888-D9A7-41E2-B74D-F2013BC854CD}" presName="connectorText" presStyleLbl="sibTrans2D1" presStyleIdx="0" presStyleCnt="3"/>
      <dgm:spPr/>
    </dgm:pt>
    <dgm:pt modelId="{17C2108E-5D35-4D24-955F-22609E899F3F}" type="pres">
      <dgm:prSet presAssocID="{E261DD2A-B3D5-4A5F-A8CA-547DD44A8FF7}" presName="node" presStyleLbl="node1" presStyleIdx="1" presStyleCnt="4">
        <dgm:presLayoutVars>
          <dgm:bulletEnabled val="1"/>
        </dgm:presLayoutVars>
      </dgm:prSet>
      <dgm:spPr/>
    </dgm:pt>
    <dgm:pt modelId="{679C4E95-A2D6-4B0E-B175-234BAF8D2ADC}" type="pres">
      <dgm:prSet presAssocID="{B868F42F-E0FF-402B-9F54-A77B429279BF}" presName="sibTrans" presStyleLbl="sibTrans2D1" presStyleIdx="1" presStyleCnt="3"/>
      <dgm:spPr/>
    </dgm:pt>
    <dgm:pt modelId="{39733D79-1680-4DA1-ADB7-056EFF3D5350}" type="pres">
      <dgm:prSet presAssocID="{B868F42F-E0FF-402B-9F54-A77B429279BF}" presName="connectorText" presStyleLbl="sibTrans2D1" presStyleIdx="1" presStyleCnt="3"/>
      <dgm:spPr/>
    </dgm:pt>
    <dgm:pt modelId="{DD8D3C98-E279-460B-BB6A-7C72E33A2814}" type="pres">
      <dgm:prSet presAssocID="{EE5E017A-1186-4072-9F2B-C70F521AFB45}" presName="node" presStyleLbl="node1" presStyleIdx="2" presStyleCnt="4" custScaleX="117524">
        <dgm:presLayoutVars>
          <dgm:bulletEnabled val="1"/>
        </dgm:presLayoutVars>
      </dgm:prSet>
      <dgm:spPr/>
    </dgm:pt>
    <dgm:pt modelId="{7327CDD0-7FB5-4EBE-A50D-16DD18BEE365}" type="pres">
      <dgm:prSet presAssocID="{30C5AEC2-A276-41FA-8865-1979F9ADADC6}" presName="sibTrans" presStyleLbl="sibTrans2D1" presStyleIdx="2" presStyleCnt="3"/>
      <dgm:spPr/>
    </dgm:pt>
    <dgm:pt modelId="{72DDB746-D91A-45EE-B8C0-ABCD1CC9C6C7}" type="pres">
      <dgm:prSet presAssocID="{30C5AEC2-A276-41FA-8865-1979F9ADADC6}" presName="connectorText" presStyleLbl="sibTrans2D1" presStyleIdx="2" presStyleCnt="3"/>
      <dgm:spPr/>
    </dgm:pt>
    <dgm:pt modelId="{25C0C64F-0ADD-4170-9856-E91A5A7009E0}" type="pres">
      <dgm:prSet presAssocID="{A1820D07-117D-439E-AD99-61D442007FBC}" presName="node" presStyleLbl="node1" presStyleIdx="3" presStyleCnt="4">
        <dgm:presLayoutVars>
          <dgm:bulletEnabled val="1"/>
        </dgm:presLayoutVars>
      </dgm:prSet>
      <dgm:spPr/>
    </dgm:pt>
  </dgm:ptLst>
  <dgm:cxnLst>
    <dgm:cxn modelId="{B2D2E806-92BA-4002-9F28-CCF59B30A704}" srcId="{643EFD85-C295-4846-BC3F-0F60257C09BD}" destId="{EE5E017A-1186-4072-9F2B-C70F521AFB45}" srcOrd="2" destOrd="0" parTransId="{B3F19D91-98C8-4056-AF90-B430F49052C8}" sibTransId="{30C5AEC2-A276-41FA-8865-1979F9ADADC6}"/>
    <dgm:cxn modelId="{3594B81C-D4E4-404C-8837-8E25BF7E2920}" type="presOf" srcId="{D1D77888-D9A7-41E2-B74D-F2013BC854CD}" destId="{5BC230B9-6A97-4D2C-B544-29ABDB3B220C}" srcOrd="0" destOrd="0" presId="urn:microsoft.com/office/officeart/2005/8/layout/process1"/>
    <dgm:cxn modelId="{F8C78136-7256-4C52-9AF6-CA09688D97B0}" type="presOf" srcId="{A1820D07-117D-439E-AD99-61D442007FBC}" destId="{25C0C64F-0ADD-4170-9856-E91A5A7009E0}" srcOrd="0" destOrd="0" presId="urn:microsoft.com/office/officeart/2005/8/layout/process1"/>
    <dgm:cxn modelId="{2883B639-21F0-43FE-93CC-428E6343655D}" type="presOf" srcId="{B868F42F-E0FF-402B-9F54-A77B429279BF}" destId="{39733D79-1680-4DA1-ADB7-056EFF3D5350}" srcOrd="1" destOrd="0" presId="urn:microsoft.com/office/officeart/2005/8/layout/process1"/>
    <dgm:cxn modelId="{1E278462-8777-492E-83F0-17DAFFD00166}" srcId="{643EFD85-C295-4846-BC3F-0F60257C09BD}" destId="{A1820D07-117D-439E-AD99-61D442007FBC}" srcOrd="3" destOrd="0" parTransId="{140B0267-62A2-4067-BD31-ADE5FC1CA8E2}" sibTransId="{8BF6D147-29CD-43C2-87F7-980D3E295CE3}"/>
    <dgm:cxn modelId="{5C11D56A-C514-44E3-8599-8CAFF7DC0B8B}" type="presOf" srcId="{D1D77888-D9A7-41E2-B74D-F2013BC854CD}" destId="{03857050-ECB7-48DC-89D2-ED6A1B30952F}" srcOrd="1" destOrd="0" presId="urn:microsoft.com/office/officeart/2005/8/layout/process1"/>
    <dgm:cxn modelId="{71D1096B-0FAC-4061-9B4F-14636828C35D}" type="presOf" srcId="{30C5AEC2-A276-41FA-8865-1979F9ADADC6}" destId="{72DDB746-D91A-45EE-B8C0-ABCD1CC9C6C7}" srcOrd="1" destOrd="0" presId="urn:microsoft.com/office/officeart/2005/8/layout/process1"/>
    <dgm:cxn modelId="{A86FC27C-A724-4F4F-9498-D39B24BA265A}" srcId="{643EFD85-C295-4846-BC3F-0F60257C09BD}" destId="{E261DD2A-B3D5-4A5F-A8CA-547DD44A8FF7}" srcOrd="1" destOrd="0" parTransId="{9113E634-7DAC-4F2E-B523-7B71C48D65EF}" sibTransId="{B868F42F-E0FF-402B-9F54-A77B429279BF}"/>
    <dgm:cxn modelId="{7AD0E27F-D22E-4983-9416-1EBCAC7A7D42}" type="presOf" srcId="{EE5E017A-1186-4072-9F2B-C70F521AFB45}" destId="{DD8D3C98-E279-460B-BB6A-7C72E33A2814}" srcOrd="0" destOrd="0" presId="urn:microsoft.com/office/officeart/2005/8/layout/process1"/>
    <dgm:cxn modelId="{4A0B1F84-570C-4E31-9DF4-610DD732024E}" type="presOf" srcId="{643EFD85-C295-4846-BC3F-0F60257C09BD}" destId="{052362B3-BA43-4E06-871C-0BE072B19358}" srcOrd="0" destOrd="0" presId="urn:microsoft.com/office/officeart/2005/8/layout/process1"/>
    <dgm:cxn modelId="{2CDE88A7-A414-4F9B-B625-BCC7474E36BB}" srcId="{643EFD85-C295-4846-BC3F-0F60257C09BD}" destId="{0468F7C2-DE9B-48E1-B2BF-440707B72883}" srcOrd="0" destOrd="0" parTransId="{98710717-B154-47AB-8140-78C4A0E304E3}" sibTransId="{D1D77888-D9A7-41E2-B74D-F2013BC854CD}"/>
    <dgm:cxn modelId="{D23E77AC-EAA8-4587-9995-9F523034FCF5}" type="presOf" srcId="{E261DD2A-B3D5-4A5F-A8CA-547DD44A8FF7}" destId="{17C2108E-5D35-4D24-955F-22609E899F3F}" srcOrd="0" destOrd="0" presId="urn:microsoft.com/office/officeart/2005/8/layout/process1"/>
    <dgm:cxn modelId="{0E945AE5-4755-49CC-AB7F-96BD7EC980B6}" type="presOf" srcId="{B868F42F-E0FF-402B-9F54-A77B429279BF}" destId="{679C4E95-A2D6-4B0E-B175-234BAF8D2ADC}" srcOrd="0" destOrd="0" presId="urn:microsoft.com/office/officeart/2005/8/layout/process1"/>
    <dgm:cxn modelId="{7B8762E7-28CA-472F-B465-A8233C487477}" type="presOf" srcId="{30C5AEC2-A276-41FA-8865-1979F9ADADC6}" destId="{7327CDD0-7FB5-4EBE-A50D-16DD18BEE365}" srcOrd="0" destOrd="0" presId="urn:microsoft.com/office/officeart/2005/8/layout/process1"/>
    <dgm:cxn modelId="{D4441EEF-7E11-4335-BB70-EA624CE7E869}" type="presOf" srcId="{0468F7C2-DE9B-48E1-B2BF-440707B72883}" destId="{C92ADA21-97FC-4CD0-9C7F-795EB6F67B00}" srcOrd="0" destOrd="0" presId="urn:microsoft.com/office/officeart/2005/8/layout/process1"/>
    <dgm:cxn modelId="{23549175-6ADB-40B4-8D8B-6E25079AFFF1}" type="presParOf" srcId="{052362B3-BA43-4E06-871C-0BE072B19358}" destId="{C92ADA21-97FC-4CD0-9C7F-795EB6F67B00}" srcOrd="0" destOrd="0" presId="urn:microsoft.com/office/officeart/2005/8/layout/process1"/>
    <dgm:cxn modelId="{45347350-BEBE-4284-81B0-72B676C508A1}" type="presParOf" srcId="{052362B3-BA43-4E06-871C-0BE072B19358}" destId="{5BC230B9-6A97-4D2C-B544-29ABDB3B220C}" srcOrd="1" destOrd="0" presId="urn:microsoft.com/office/officeart/2005/8/layout/process1"/>
    <dgm:cxn modelId="{FD4AB140-691E-42D8-AC7E-FE248AC60AB1}" type="presParOf" srcId="{5BC230B9-6A97-4D2C-B544-29ABDB3B220C}" destId="{03857050-ECB7-48DC-89D2-ED6A1B30952F}" srcOrd="0" destOrd="0" presId="urn:microsoft.com/office/officeart/2005/8/layout/process1"/>
    <dgm:cxn modelId="{A5D9A8E3-1EA3-431D-A1F8-229382102AEC}" type="presParOf" srcId="{052362B3-BA43-4E06-871C-0BE072B19358}" destId="{17C2108E-5D35-4D24-955F-22609E899F3F}" srcOrd="2" destOrd="0" presId="urn:microsoft.com/office/officeart/2005/8/layout/process1"/>
    <dgm:cxn modelId="{C6BD19DF-4EF1-4489-9A3C-23E963D77BE8}" type="presParOf" srcId="{052362B3-BA43-4E06-871C-0BE072B19358}" destId="{679C4E95-A2D6-4B0E-B175-234BAF8D2ADC}" srcOrd="3" destOrd="0" presId="urn:microsoft.com/office/officeart/2005/8/layout/process1"/>
    <dgm:cxn modelId="{54E0EF43-566A-4770-8FDE-8021F183ACBB}" type="presParOf" srcId="{679C4E95-A2D6-4B0E-B175-234BAF8D2ADC}" destId="{39733D79-1680-4DA1-ADB7-056EFF3D5350}" srcOrd="0" destOrd="0" presId="urn:microsoft.com/office/officeart/2005/8/layout/process1"/>
    <dgm:cxn modelId="{B42C0EE2-599F-4C15-9BD5-B8CD945345E5}" type="presParOf" srcId="{052362B3-BA43-4E06-871C-0BE072B19358}" destId="{DD8D3C98-E279-460B-BB6A-7C72E33A2814}" srcOrd="4" destOrd="0" presId="urn:microsoft.com/office/officeart/2005/8/layout/process1"/>
    <dgm:cxn modelId="{6C7AF918-FD94-425E-B9C2-6B38D3FD279A}" type="presParOf" srcId="{052362B3-BA43-4E06-871C-0BE072B19358}" destId="{7327CDD0-7FB5-4EBE-A50D-16DD18BEE365}" srcOrd="5" destOrd="0" presId="urn:microsoft.com/office/officeart/2005/8/layout/process1"/>
    <dgm:cxn modelId="{7D6BFE7D-77AD-4C23-98E1-C626FE26EE39}" type="presParOf" srcId="{7327CDD0-7FB5-4EBE-A50D-16DD18BEE365}" destId="{72DDB746-D91A-45EE-B8C0-ABCD1CC9C6C7}" srcOrd="0" destOrd="0" presId="urn:microsoft.com/office/officeart/2005/8/layout/process1"/>
    <dgm:cxn modelId="{72434CDA-FA85-4665-806E-16CD57D6F20C}" type="presParOf" srcId="{052362B3-BA43-4E06-871C-0BE072B19358}" destId="{25C0C64F-0ADD-4170-9856-E91A5A7009E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ADA21-97FC-4CD0-9C7F-795EB6F67B00}">
      <dsp:nvSpPr>
        <dsp:cNvPr id="0" name=""/>
        <dsp:cNvSpPr/>
      </dsp:nvSpPr>
      <dsp:spPr>
        <a:xfrm>
          <a:off x="3026" y="332608"/>
          <a:ext cx="1132962" cy="8080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read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write</a:t>
          </a:r>
          <a:endParaRPr lang="zh-CN" altLang="en-US" sz="1800" kern="1200" dirty="0"/>
        </a:p>
      </dsp:txBody>
      <dsp:txXfrm>
        <a:off x="26692" y="356274"/>
        <a:ext cx="1085630" cy="760693"/>
      </dsp:txXfrm>
    </dsp:sp>
    <dsp:sp modelId="{5BC230B9-6A97-4D2C-B544-29ABDB3B220C}">
      <dsp:nvSpPr>
        <dsp:cNvPr id="0" name=""/>
        <dsp:cNvSpPr/>
      </dsp:nvSpPr>
      <dsp:spPr>
        <a:xfrm>
          <a:off x="1249285" y="596134"/>
          <a:ext cx="240188" cy="280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49285" y="652329"/>
        <a:ext cx="168132" cy="168584"/>
      </dsp:txXfrm>
    </dsp:sp>
    <dsp:sp modelId="{17C2108E-5D35-4D24-955F-22609E899F3F}">
      <dsp:nvSpPr>
        <dsp:cNvPr id="0" name=""/>
        <dsp:cNvSpPr/>
      </dsp:nvSpPr>
      <dsp:spPr>
        <a:xfrm>
          <a:off x="1589174" y="332608"/>
          <a:ext cx="1132962" cy="8080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  <a:cs typeface="+mn-cs"/>
            </a:rPr>
            <a:t>sys_read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prstClr val="white"/>
              </a:solidFill>
              <a:latin typeface="Calibri" panose="020F0502020204030204"/>
              <a:ea typeface="等线" panose="02010600030101010101" charset="-122"/>
              <a:cs typeface="+mn-cs"/>
            </a:rPr>
            <a:t>sys_write</a:t>
          </a:r>
          <a:endParaRPr lang="zh-CN" altLang="en-US" sz="1800" kern="1200" dirty="0">
            <a:solidFill>
              <a:prstClr val="white"/>
            </a:solidFill>
            <a:latin typeface="Calibri" panose="020F0502020204030204"/>
            <a:ea typeface="等线" panose="02010600030101010101" charset="-122"/>
            <a:cs typeface="+mn-cs"/>
          </a:endParaRPr>
        </a:p>
      </dsp:txBody>
      <dsp:txXfrm>
        <a:off x="1612840" y="356274"/>
        <a:ext cx="1085630" cy="760693"/>
      </dsp:txXfrm>
    </dsp:sp>
    <dsp:sp modelId="{679C4E95-A2D6-4B0E-B175-234BAF8D2ADC}">
      <dsp:nvSpPr>
        <dsp:cNvPr id="0" name=""/>
        <dsp:cNvSpPr/>
      </dsp:nvSpPr>
      <dsp:spPr>
        <a:xfrm>
          <a:off x="2835433" y="596134"/>
          <a:ext cx="240188" cy="280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835433" y="652329"/>
        <a:ext cx="168132" cy="168584"/>
      </dsp:txXfrm>
    </dsp:sp>
    <dsp:sp modelId="{DD8D3C98-E279-460B-BB6A-7C72E33A2814}">
      <dsp:nvSpPr>
        <dsp:cNvPr id="0" name=""/>
        <dsp:cNvSpPr/>
      </dsp:nvSpPr>
      <dsp:spPr>
        <a:xfrm>
          <a:off x="3175322" y="332608"/>
          <a:ext cx="1331503" cy="8080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ext4_read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ext4_write</a:t>
          </a:r>
          <a:endParaRPr lang="zh-CN" altLang="en-US" sz="1800" kern="1200" dirty="0"/>
        </a:p>
      </dsp:txBody>
      <dsp:txXfrm>
        <a:off x="3198988" y="356274"/>
        <a:ext cx="1284171" cy="760693"/>
      </dsp:txXfrm>
    </dsp:sp>
    <dsp:sp modelId="{7327CDD0-7FB5-4EBE-A50D-16DD18BEE365}">
      <dsp:nvSpPr>
        <dsp:cNvPr id="0" name=""/>
        <dsp:cNvSpPr/>
      </dsp:nvSpPr>
      <dsp:spPr>
        <a:xfrm>
          <a:off x="4620121" y="596134"/>
          <a:ext cx="240188" cy="2809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620121" y="652329"/>
        <a:ext cx="168132" cy="168584"/>
      </dsp:txXfrm>
    </dsp:sp>
    <dsp:sp modelId="{25C0C64F-0ADD-4170-9856-E91A5A7009E0}">
      <dsp:nvSpPr>
        <dsp:cNvPr id="0" name=""/>
        <dsp:cNvSpPr/>
      </dsp:nvSpPr>
      <dsp:spPr>
        <a:xfrm>
          <a:off x="4960010" y="332608"/>
          <a:ext cx="1132962" cy="8080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EMMC</a:t>
          </a:r>
          <a:endParaRPr lang="zh-CN" altLang="en-US" sz="2500" kern="1200" dirty="0"/>
        </a:p>
      </dsp:txBody>
      <dsp:txXfrm>
        <a:off x="4983676" y="356274"/>
        <a:ext cx="1085630" cy="760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  <a:t>2023/8/18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尊敬的各位评委老师，大家好！非常荣幸能在今天为您介绍我们的项目</a:t>
            </a:r>
            <a:r>
              <a:rPr lang="en-US" altLang="zh-CN" dirty="0"/>
              <a:t>——</a:t>
            </a:r>
            <a:r>
              <a:rPr lang="zh-CN" altLang="en-US" dirty="0"/>
              <a:t>运行在</a:t>
            </a:r>
            <a:r>
              <a:rPr lang="en-US" altLang="zh-CN" dirty="0"/>
              <a:t>Linux</a:t>
            </a:r>
            <a:r>
              <a:rPr lang="zh-CN" altLang="en-US" dirty="0"/>
              <a:t>平台上的新型文件系统的设计与优化。我们团队来自华中科技大学。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(2) </a:t>
            </a:r>
            <a:r>
              <a:rPr lang="zh-CN" altLang="en-US" dirty="0"/>
              <a:t>对第三方库的依赖性弱：为了确保项目的长期稳定性，我们尽量减少对外部第三方库的依赖，这也意味着我们的文件系统在未来更有可能与各种环境和平台兼容。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(3) </a:t>
            </a:r>
            <a:r>
              <a:rPr lang="zh-CN" altLang="en-US" dirty="0"/>
              <a:t>对</a:t>
            </a:r>
            <a:r>
              <a:rPr lang="en-US" altLang="zh-CN" dirty="0"/>
              <a:t>OS</a:t>
            </a:r>
            <a:r>
              <a:rPr lang="zh-CN" altLang="en-US" dirty="0"/>
              <a:t>发行版依赖弱：我们的文件系统设计考虑了适配多个</a:t>
            </a:r>
            <a:r>
              <a:rPr lang="en-US" altLang="zh-CN" dirty="0"/>
              <a:t>Linux</a:t>
            </a:r>
            <a:r>
              <a:rPr lang="zh-CN" altLang="en-US" dirty="0"/>
              <a:t>版本的需求。无论是主流的</a:t>
            </a:r>
            <a:r>
              <a:rPr lang="en-US" altLang="zh-CN" dirty="0"/>
              <a:t>Linux</a:t>
            </a:r>
            <a:r>
              <a:rPr lang="zh-CN" altLang="en-US" dirty="0"/>
              <a:t>发行版还是基于低版本</a:t>
            </a:r>
            <a:r>
              <a:rPr lang="en-US" altLang="zh-CN" dirty="0"/>
              <a:t>Linux</a:t>
            </a:r>
            <a:r>
              <a:rPr lang="zh-CN" altLang="en-US" dirty="0"/>
              <a:t>内核的版本，我们的文件系统都能够在其上平稳运行。这消除了因特定</a:t>
            </a:r>
            <a:r>
              <a:rPr lang="en-US" altLang="zh-CN" dirty="0"/>
              <a:t>OS</a:t>
            </a:r>
            <a:r>
              <a:rPr lang="zh-CN" altLang="en-US" dirty="0"/>
              <a:t>发行版差异带来的限制，使得用户可以在任意</a:t>
            </a:r>
            <a:r>
              <a:rPr lang="en-US" altLang="zh-CN" dirty="0"/>
              <a:t>Linux</a:t>
            </a:r>
            <a:r>
              <a:rPr lang="zh-CN" altLang="en-US" dirty="0"/>
              <a:t>环境中运行我们的项目。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dirty="0"/>
              <a:t>(4) </a:t>
            </a:r>
            <a:r>
              <a:rPr lang="zh-CN" altLang="en-US" dirty="0"/>
              <a:t>适合教学场景：我们的项目使用</a:t>
            </a:r>
            <a:r>
              <a:rPr lang="en-US" altLang="zh-CN" dirty="0" err="1"/>
              <a:t>github</a:t>
            </a:r>
            <a:r>
              <a:rPr lang="zh-CN" altLang="en-US" dirty="0"/>
              <a:t>和</a:t>
            </a:r>
            <a:r>
              <a:rPr lang="en-US" altLang="zh-CN" dirty="0" err="1"/>
              <a:t>gitlab</a:t>
            </a:r>
            <a:r>
              <a:rPr lang="zh-CN" altLang="en-US" dirty="0"/>
              <a:t>进行版本管理，</a:t>
            </a:r>
            <a:r>
              <a:rPr lang="en-US" altLang="zh-CN" dirty="0"/>
              <a:t>commit message</a:t>
            </a:r>
            <a:r>
              <a:rPr lang="zh-CN" altLang="en-US" dirty="0"/>
              <a:t>符合规范，利于团队协作与代码合并。同时，项目的</a:t>
            </a:r>
            <a:r>
              <a:rPr lang="zh-CN" altLang="en-US" sz="1200" dirty="0">
                <a:solidFill>
                  <a:srgbClr val="383838"/>
                </a:solidFill>
                <a:latin typeface="Noto Sans SC"/>
              </a:rPr>
              <a:t>结构清晰</a:t>
            </a:r>
            <a:r>
              <a:rPr lang="en-US" altLang="zh-CN" sz="1200" dirty="0">
                <a:solidFill>
                  <a:srgbClr val="383838"/>
                </a:solidFill>
                <a:latin typeface="Noto Sans SC"/>
              </a:rPr>
              <a:t>,</a:t>
            </a:r>
            <a:r>
              <a:rPr lang="zh-CN" altLang="en-US" sz="1200" dirty="0">
                <a:solidFill>
                  <a:srgbClr val="383838"/>
                </a:solidFill>
                <a:latin typeface="Noto Sans SC"/>
              </a:rPr>
              <a:t> 便于理解和学习；项目提供完整的文档和注释，有利于其他同学复现，加深对操作系统原理的理解。</a:t>
            </a:r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下面将介绍的是新文件系统的原理与结构。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43541"/>
                </a:solidFill>
                <a:effectLst/>
                <a:latin typeface="Söhne"/>
              </a:rPr>
              <a:t>从上图中可以看出当用户想要进行读写（</a:t>
            </a:r>
            <a:r>
              <a:rPr lang="en-US" altLang="zh-CN" b="0" i="0" dirty="0">
                <a:solidFill>
                  <a:srgbClr val="343541"/>
                </a:solidFill>
                <a:effectLst/>
                <a:latin typeface="Söhne"/>
              </a:rPr>
              <a:t>read/write</a:t>
            </a:r>
            <a:r>
              <a:rPr lang="zh-CN" altLang="en-US" b="0" i="0" dirty="0">
                <a:solidFill>
                  <a:srgbClr val="343541"/>
                </a:solidFill>
                <a:effectLst/>
                <a:latin typeface="Söhne"/>
              </a:rPr>
              <a:t>）的操作时，会先调用</a:t>
            </a:r>
            <a:r>
              <a:rPr lang="en-US" altLang="zh-CN" b="0" i="0" dirty="0">
                <a:solidFill>
                  <a:srgbClr val="343541"/>
                </a:solidFill>
                <a:effectLst/>
                <a:latin typeface="Söhne"/>
              </a:rPr>
              <a:t>VFS</a:t>
            </a:r>
            <a:r>
              <a:rPr lang="zh-CN" altLang="en-US" b="0" i="0" dirty="0">
                <a:solidFill>
                  <a:srgbClr val="343541"/>
                </a:solidFill>
                <a:effectLst/>
                <a:latin typeface="Söhne"/>
              </a:rPr>
              <a:t>中的对应接口（</a:t>
            </a:r>
            <a:r>
              <a:rPr lang="en-US" altLang="zh-CN" b="0" i="0" dirty="0" err="1">
                <a:solidFill>
                  <a:srgbClr val="343541"/>
                </a:solidFill>
                <a:effectLst/>
                <a:latin typeface="Söhne"/>
              </a:rPr>
              <a:t>sys_write</a:t>
            </a:r>
            <a:r>
              <a:rPr lang="en-US" altLang="zh-CN" b="0" i="0" dirty="0">
                <a:solidFill>
                  <a:srgbClr val="343541"/>
                </a:solidFill>
                <a:effectLst/>
                <a:latin typeface="Söhne"/>
              </a:rPr>
              <a:t>/</a:t>
            </a:r>
            <a:r>
              <a:rPr lang="en-US" altLang="zh-CN" b="0" i="0" dirty="0" err="1">
                <a:solidFill>
                  <a:srgbClr val="343541"/>
                </a:solidFill>
                <a:effectLst/>
                <a:latin typeface="Söhne"/>
              </a:rPr>
              <a:t>sys_read</a:t>
            </a:r>
            <a:r>
              <a:rPr lang="zh-CN" altLang="en-US" b="0" i="0" dirty="0">
                <a:solidFill>
                  <a:srgbClr val="343541"/>
                </a:solidFill>
                <a:effectLst/>
                <a:latin typeface="Söhne"/>
              </a:rPr>
              <a:t>），随后</a:t>
            </a:r>
            <a:r>
              <a:rPr lang="en-US" altLang="zh-CN" b="0" i="0" dirty="0">
                <a:solidFill>
                  <a:srgbClr val="343541"/>
                </a:solidFill>
                <a:effectLst/>
                <a:latin typeface="Söhne"/>
              </a:rPr>
              <a:t>VFS</a:t>
            </a:r>
            <a:r>
              <a:rPr lang="zh-CN" altLang="en-US" b="0" i="0" dirty="0">
                <a:solidFill>
                  <a:srgbClr val="343541"/>
                </a:solidFill>
                <a:effectLst/>
                <a:latin typeface="Söhne"/>
              </a:rPr>
              <a:t>通过调用到实际文件系统的读写接口，来进行文件的读写操作。</a:t>
            </a:r>
            <a:endParaRPr lang="zh-CN" altLang="en-US" b="0" i="0" dirty="0">
              <a:effectLst/>
              <a:latin typeface="Cantarell" panose="0200050300000000000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如左图所示，用户可以通过新设计的文件系统对磁盘文件进行操作，实现用户层到内核层的访问。新文件系统有以下六个重要模块：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Cantarell" panose="02000503000000000000"/>
              </a:rPr>
              <a:t>为了让新设计的文件系统能在</a:t>
            </a:r>
            <a:r>
              <a:rPr lang="en-US" altLang="zh-CN" b="0" i="0" dirty="0">
                <a:effectLst/>
                <a:latin typeface="Cantarell" panose="02000503000000000000"/>
              </a:rPr>
              <a:t>Linux</a:t>
            </a:r>
            <a:r>
              <a:rPr lang="zh-CN" altLang="en-US" b="0" i="0" dirty="0">
                <a:effectLst/>
                <a:latin typeface="Cantarell" panose="02000503000000000000"/>
              </a:rPr>
              <a:t>中运行，我们需要实现一系列的</a:t>
            </a:r>
            <a:r>
              <a:rPr lang="en-US" altLang="zh-CN" b="0" i="0" dirty="0">
                <a:effectLst/>
                <a:latin typeface="Cantarell" panose="02000503000000000000"/>
              </a:rPr>
              <a:t>VFS</a:t>
            </a:r>
            <a:r>
              <a:rPr lang="zh-CN" altLang="en-US" b="0" i="0" dirty="0">
                <a:effectLst/>
                <a:latin typeface="Cantarell" panose="02000503000000000000"/>
              </a:rPr>
              <a:t>接口函数，包括读、写文件，创建、删除目录等。</a:t>
            </a:r>
            <a:endParaRPr lang="en-US" altLang="zh-CN" b="0" i="0" dirty="0">
              <a:effectLst/>
              <a:latin typeface="Cantarell" panose="02000503000000000000"/>
            </a:endParaRPr>
          </a:p>
          <a:p>
            <a:r>
              <a:rPr lang="zh-CN" altLang="en-US" b="0" i="0" dirty="0">
                <a:effectLst/>
                <a:latin typeface="Cantarell" panose="02000503000000000000"/>
              </a:rPr>
              <a:t>超级块作为新的文件系统的核心，它携带了文件系统的全局信息。</a:t>
            </a:r>
            <a:endParaRPr lang="en-US" altLang="zh-CN" b="0" i="0" dirty="0">
              <a:effectLst/>
              <a:latin typeface="Cantarell" panose="0200050300000000000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Cantarell" panose="02000503000000000000"/>
              </a:rPr>
              <a:t>位图用</a:t>
            </a:r>
            <a:r>
              <a:rPr lang="en-US" altLang="zh-CN" b="0" i="0" dirty="0">
                <a:effectLst/>
                <a:latin typeface="Cantarell" panose="02000503000000000000"/>
              </a:rPr>
              <a:t>bit</a:t>
            </a:r>
            <a:r>
              <a:rPr lang="zh-CN" altLang="en-US" b="0" i="0" dirty="0">
                <a:effectLst/>
                <a:latin typeface="Cantarell" panose="02000503000000000000"/>
              </a:rPr>
              <a:t>流来管理索引节点和数据块的使用情况。</a:t>
            </a:r>
          </a:p>
          <a:p>
            <a:r>
              <a:rPr lang="zh-CN" altLang="en-US" b="0" i="0" dirty="0">
                <a:effectLst/>
                <a:latin typeface="Cantarell" panose="02000503000000000000"/>
              </a:rPr>
              <a:t>索引节点包含了文件或者目录的元数据，它还包含了指向文件数据的指针。</a:t>
            </a:r>
            <a:endParaRPr lang="en-US" altLang="zh-CN" b="0" i="0" dirty="0">
              <a:effectLst/>
              <a:latin typeface="Cantarell" panose="0200050300000000000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Cantarell" panose="02000503000000000000"/>
              </a:rPr>
              <a:t>数据块是文件系统中存储文件数据的基本单位。它有固定的大小，我们的设定为</a:t>
            </a:r>
            <a:r>
              <a:rPr lang="en-US" altLang="zh-CN" b="0" i="0" dirty="0">
                <a:effectLst/>
                <a:latin typeface="Cantarell" panose="02000503000000000000"/>
              </a:rPr>
              <a:t>4K</a:t>
            </a:r>
            <a:r>
              <a:rPr lang="zh-CN" altLang="en-US" b="0" i="0" dirty="0">
                <a:effectLst/>
                <a:latin typeface="Cantarell" panose="02000503000000000000"/>
              </a:rPr>
              <a:t>。</a:t>
            </a:r>
          </a:p>
          <a:p>
            <a:r>
              <a:rPr lang="zh-CN" altLang="en-US" b="0" i="0" dirty="0">
                <a:effectLst/>
                <a:latin typeface="Cantarell" panose="02000503000000000000"/>
              </a:rPr>
              <a:t>目录项在新的文件系统中充当着文件的容器的角色。每一个目录项都是对一个文件或者子目录的索引节点的引用。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下面将介绍</a:t>
            </a:r>
            <a:r>
              <a:rPr lang="zh-CN" altLang="en-US" dirty="0">
                <a:sym typeface="+mn-ea"/>
              </a:rPr>
              <a:t>新文件系统的</a:t>
            </a:r>
            <a:r>
              <a:rPr lang="zh-CN" altLang="en-US" dirty="0"/>
              <a:t>系统测试情况。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测试一是与</a:t>
            </a:r>
            <a:r>
              <a:rPr lang="en-US" altLang="zh-CN" dirty="0"/>
              <a:t>VFS</a:t>
            </a:r>
            <a:r>
              <a:rPr lang="zh-CN" altLang="en-US" dirty="0"/>
              <a:t>对接测试，即新文件系统的挂载、卸载，这个部分的实现是新文件系统能够在</a:t>
            </a:r>
            <a:r>
              <a:rPr lang="en-US" altLang="zh-CN" dirty="0"/>
              <a:t>Linux</a:t>
            </a:r>
            <a:r>
              <a:rPr lang="zh-CN" altLang="en-US" dirty="0"/>
              <a:t>系统中运行的基础，也是我们接下来测试其他目标的基础。我们观察到新设计的文件系统能</a:t>
            </a:r>
            <a:r>
              <a:rPr lang="zh-CN" altLang="en-US" sz="120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正确执行挂载、卸载功能。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测试二是对</a:t>
            </a:r>
            <a:r>
              <a:rPr lang="en-US" altLang="zh-CN" dirty="0"/>
              <a:t>VFS</a:t>
            </a:r>
            <a:r>
              <a:rPr lang="zh-CN" altLang="en-US" dirty="0"/>
              <a:t>数据结构读写的测试，即新文件系统的读、写等功能，通过创建新的文件，然后操作</a:t>
            </a:r>
            <a:r>
              <a:rPr lang="en-US" altLang="zh-CN" dirty="0" err="1"/>
              <a:t>inode</a:t>
            </a:r>
            <a:r>
              <a:rPr lang="zh-CN" altLang="en-US" dirty="0"/>
              <a:t>结点写入新数据，然后再读取出来，检查写入的数据和读取的数据是否一致，来测试这个函数的正确性。我们观察到</a:t>
            </a:r>
            <a:r>
              <a:rPr lang="zh-CN" altLang="en-US" sz="120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正确执行新文件系统读写功能。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测试三是对新文件系统权限属性的测试，即读、写、执行等权限属性测试。权限测试结果符合预期，证明权限设置正确。新文件系统能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正确执行权限属性功能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这是本次答辩的目录。（念一遍）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测试四是对文件系统格式化块设备的测试，即块设备为文件模拟的软盘。成功实现了将块设备格式化成新的文件系统的目标，新文件系统能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正确执行格式化设备功能。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测试五是对用户态测试脚本的测试，即测试脚本对文件系统进行全面测试。测试内容包括新文件系统的挂载和卸载，以及文件的读、写、增、删、改、查等功能，新文件系统能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正确执行格式化设备功能。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i="0" dirty="0">
                <a:effectLst/>
                <a:latin typeface="Cantarell" panose="02000503000000000000"/>
              </a:rPr>
              <a:t>首先简要介绍一下我们的项目背景和项目功能。</a:t>
            </a:r>
            <a:endParaRPr lang="zh-CN" altLang="zh-CN" sz="1200" dirty="0">
              <a:solidFill>
                <a:srgbClr val="383838"/>
              </a:solidFill>
              <a:latin typeface="Noto Sans SC"/>
              <a:ea typeface="Noto Sans S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我们对每个功能都进行了详细的测试，以下是完整的测试截图。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下面我将介绍</a:t>
            </a:r>
            <a:r>
              <a:rPr lang="zh-CN" altLang="en-US" sz="1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项目的关键点和难点。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在项目开展过程中，我们遇到了如下的三个难点，下面我将为大家一一介绍。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用户态和内核态之间的通信，我们设计了一套接口，使得用户态应用程序可以发送请求到内核态文件系统模块，内核态文件系统模块可以返回结果到用户态应用程序，通过这个接口，我们成功实现了文件系统可视化的功能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对于文件系统的权限属性问题，我们实现了一个权限管理模块，</a:t>
            </a:r>
            <a:r>
              <a:rPr lang="zh-CN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这个模块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规定了在我们的系统中只有</a:t>
            </a:r>
            <a:r>
              <a:rPr lang="en-US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root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用户可以创建，写入文件，其他用户只能读取文件，不能对文件进行执行、写入。同时，</a:t>
            </a:r>
            <a:r>
              <a:rPr lang="en-US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root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用户也可以通过</a:t>
            </a:r>
            <a:r>
              <a:rPr lang="en-US" altLang="zh-CN" sz="1200" b="0" i="0" strike="noStrike" spc="0" dirty="0" err="1">
                <a:solidFill>
                  <a:srgbClr val="383838"/>
                </a:solidFill>
                <a:latin typeface="Noto Sans SC"/>
                <a:ea typeface="Noto Sans SC"/>
              </a:rPr>
              <a:t>chmod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指令来修改权限属性。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对于文件系统的数据结构和接口设计问题。我们设计了一套高效且易用的数据结构和接口，</a:t>
            </a:r>
            <a:r>
              <a:rPr lang="zh-CN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使得文件系统可以正确且高效地进行文件和目录的读写操作。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包括</a:t>
            </a:r>
            <a:r>
              <a:rPr lang="en-US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lookup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create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unlink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 err="1">
                <a:solidFill>
                  <a:srgbClr val="383838"/>
                </a:solidFill>
                <a:latin typeface="Noto Sans SC"/>
                <a:ea typeface="Noto Sans SC"/>
              </a:rPr>
              <a:t>mkdir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 err="1">
                <a:solidFill>
                  <a:srgbClr val="383838"/>
                </a:solidFill>
                <a:latin typeface="Noto Sans SC"/>
                <a:ea typeface="Noto Sans SC"/>
              </a:rPr>
              <a:t>rmdir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 err="1">
                <a:solidFill>
                  <a:srgbClr val="383838"/>
                </a:solidFill>
                <a:latin typeface="Noto Sans SC"/>
                <a:ea typeface="Noto Sans SC"/>
              </a:rPr>
              <a:t>rname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link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，</a:t>
            </a:r>
            <a:r>
              <a:rPr lang="en-US" altLang="zh-CN" sz="1200" b="0" i="0" strike="noStrike" spc="0" dirty="0" err="1">
                <a:solidFill>
                  <a:srgbClr val="383838"/>
                </a:solidFill>
                <a:latin typeface="Noto Sans SC"/>
                <a:ea typeface="Noto Sans SC"/>
              </a:rPr>
              <a:t>symlink</a:t>
            </a:r>
            <a:r>
              <a:rPr lang="zh-CN" altLang="en-US" sz="1200" b="0" i="0" strike="noStrike" spc="0" dirty="0">
                <a:solidFill>
                  <a:srgbClr val="383838"/>
                </a:solidFill>
                <a:latin typeface="Noto Sans SC"/>
                <a:ea typeface="Noto Sans SC"/>
              </a:rPr>
              <a:t>等常用接口。</a:t>
            </a:r>
            <a:endParaRPr lang="zh-CN" altLang="zh-CN" sz="1200" b="0" i="0" strike="noStrike" spc="0" dirty="0">
              <a:solidFill>
                <a:srgbClr val="383838"/>
              </a:solidFill>
              <a:latin typeface="Noto Sans SC"/>
              <a:ea typeface="Noto Sans SC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下面我将介绍</a:t>
            </a:r>
            <a:r>
              <a:rPr lang="zh-CN" altLang="en-US" sz="1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重要的设计和实现细节</a:t>
            </a:r>
            <a:r>
              <a:rPr lang="zh-CN" altLang="en-US" dirty="0"/>
              <a:t>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下面是我们新文件系统的设计思路。项目的首要目标是实现与</a:t>
            </a:r>
            <a:r>
              <a:rPr lang="en-US" altLang="zh-CN" dirty="0"/>
              <a:t>VFS</a:t>
            </a:r>
            <a:r>
              <a:rPr lang="zh-CN" altLang="en-US" dirty="0"/>
              <a:t>的接口，随后我们实现了核心数据结构与权限管理属性，接下来我们实现了块设备的格式化以及与用户程序的接口，最后，我们设计了文件测试程序，并且测试通过。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一些特定应用场景中，传输性能瓶颈（停顿），存储介质兼容性（停顿），权限和安全性（停顿）等多个方面一直是文件系统面临的挑战。本赛题设计的新文件系统能实现更流畅的读/写功能，有更好的存储介质兼容性与更好的安全性，</a:t>
            </a:r>
            <a:r>
              <a:rPr lang="zh-CN" altLang="en-US" dirty="0">
                <a:solidFill>
                  <a:srgbClr val="383838"/>
                </a:solidFill>
                <a:ea typeface="Noto Sans SC"/>
                <a:sym typeface="Arial" panose="020B0604020202020204" pitchFamily="34" charset="0"/>
              </a:rPr>
              <a:t>有更可靠的读</a:t>
            </a:r>
            <a:r>
              <a:rPr lang="en-US" altLang="zh-CN" dirty="0">
                <a:solidFill>
                  <a:srgbClr val="383838"/>
                </a:solidFill>
                <a:ea typeface="Noto Sans SC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383838"/>
                </a:solidFill>
                <a:ea typeface="Noto Sans SC"/>
                <a:sym typeface="Arial" panose="020B0604020202020204" pitchFamily="34" charset="0"/>
              </a:rPr>
              <a:t>写</a:t>
            </a:r>
            <a:r>
              <a:rPr lang="en-US" altLang="zh-CN" dirty="0">
                <a:solidFill>
                  <a:srgbClr val="383838"/>
                </a:solidFill>
                <a:ea typeface="Noto Sans SC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383838"/>
                </a:solidFill>
                <a:ea typeface="Noto Sans SC"/>
                <a:sym typeface="Arial" panose="020B0604020202020204" pitchFamily="34" charset="0"/>
              </a:rPr>
              <a:t>执行权限管理。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下面是新文件系统格式化的流程图。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buSzPct val="100000"/>
              <a:buFont typeface="Wingdings" panose="05000000000000000000" charset="0"/>
              <a:buNone/>
            </a:pPr>
            <a:r>
              <a:rPr lang="zh-CN" altLang="en-US" sz="1200" b="1" i="0" strike="noStrike" spc="0" dirty="0">
                <a:solidFill>
                  <a:srgbClr val="383838"/>
                </a:solidFill>
                <a:latin typeface="+mn-ea"/>
              </a:rPr>
              <a:t>下面是</a:t>
            </a:r>
            <a:r>
              <a:rPr lang="en-US" altLang="zh-CN" sz="1200" b="1" i="0" strike="noStrike" spc="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1200" b="1" i="0" strike="noStrike" spc="0" dirty="0">
                <a:solidFill>
                  <a:srgbClr val="383838"/>
                </a:solidFill>
                <a:latin typeface="+mn-ea"/>
              </a:rPr>
              <a:t>系统调用</a:t>
            </a:r>
            <a:r>
              <a:rPr lang="en-US" altLang="zh-CN" sz="1200" b="1" i="0" strike="noStrike" spc="0" dirty="0">
                <a:solidFill>
                  <a:srgbClr val="383838"/>
                </a:solidFill>
                <a:latin typeface="+mn-ea"/>
              </a:rPr>
              <a:t>open</a:t>
            </a:r>
            <a:r>
              <a:rPr lang="zh-CN" altLang="en-US" sz="1200" b="1" i="0" strike="noStrike" spc="0" dirty="0">
                <a:solidFill>
                  <a:srgbClr val="383838"/>
                </a:solidFill>
                <a:latin typeface="+mn-ea"/>
              </a:rPr>
              <a:t>函数的流程图</a:t>
            </a:r>
            <a:endParaRPr lang="zh-CN" altLang="zh-CN" sz="12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>
              <a:lnSpc>
                <a:spcPct val="150000"/>
              </a:lnSpc>
              <a:buSzPct val="100000"/>
              <a:buFont typeface="Wingdings" panose="05000000000000000000" charset="0"/>
              <a:buNone/>
            </a:pPr>
            <a:r>
              <a:rPr lang="zh-CN" altLang="en-US" sz="1200" b="1" i="0" strike="noStrike" spc="0" dirty="0">
                <a:solidFill>
                  <a:srgbClr val="383838"/>
                </a:solidFill>
                <a:latin typeface="+mn-ea"/>
              </a:rPr>
              <a:t>下面是</a:t>
            </a:r>
            <a:r>
              <a:rPr lang="en-US" altLang="zh-CN" sz="1200" b="1" i="0" strike="noStrike" spc="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1200" b="1" i="0" strike="noStrike" spc="0" dirty="0">
                <a:solidFill>
                  <a:srgbClr val="383838"/>
                </a:solidFill>
                <a:latin typeface="+mn-ea"/>
              </a:rPr>
              <a:t>系统调用</a:t>
            </a:r>
            <a:r>
              <a:rPr lang="en-US" altLang="zh-CN" sz="1200" b="1" i="0" strike="noStrike" spc="0" dirty="0">
                <a:solidFill>
                  <a:srgbClr val="383838"/>
                </a:solidFill>
                <a:latin typeface="+mn-ea"/>
              </a:rPr>
              <a:t>read</a:t>
            </a:r>
            <a:r>
              <a:rPr lang="zh-CN" altLang="en-US" sz="1200" b="1" i="0" strike="noStrike" spc="0" dirty="0">
                <a:solidFill>
                  <a:srgbClr val="383838"/>
                </a:solidFill>
                <a:latin typeface="+mn-ea"/>
              </a:rPr>
              <a:t>函数的流程图</a:t>
            </a:r>
            <a:endParaRPr lang="zh-CN" altLang="zh-CN" sz="12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为了完成项目，我与我的同伴经常在深夜加班，但是我们乐在其中，享受编码的快乐。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为了完成项目，我与我的同伴经常在深夜加班，但是我们乐在其中，享受编码的快乐。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为了完成项目，我与我的同伴经常在深夜加班，但是我们乐在其中，享受编码的快乐。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6465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为了完成项目，我与我的同伴经常在深夜加班，但是我们乐在其中，享受编码的快乐。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4871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下面我将介绍我们团队的分工与协同工作。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在苏曙光老师的带领下，我们的团队成员分工明确，协作紧密，共同参与了文件系统的设计和实现，每个人都在自己的领域内发挥了重要作用。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星光不问赶路人，为了完成项目，我与我的同伴经常在深夜加班，但是我们乐在其中，享受编码的快乐。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本赛题设计的新文件系统不仅实现了传统文件系统的基本功能，如读、写、增、删、改、查等，还具有下列特点：更好支持</a:t>
            </a:r>
            <a:r>
              <a:rPr lang="en-US" altLang="zh-CN" dirty="0"/>
              <a:t>VFS</a:t>
            </a:r>
            <a:r>
              <a:rPr lang="zh-CN" altLang="en-US" dirty="0"/>
              <a:t>，实现存储介质兼容性；实现更流畅读写，提高传输效率；支持权限属性管理，实现更好的安全性；与用户态脚本、应用程序对接这四类功能。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参加这次比赛，我们收获颇丰。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74151"/>
                </a:solidFill>
                <a:highlight>
                  <a:srgbClr val="F7F7F8"/>
                </a:highlight>
                <a:latin typeface="Söhne"/>
                <a:ea typeface="Söhne"/>
              </a:rPr>
              <a:t>我们更深入地理解了</a:t>
            </a:r>
            <a:r>
              <a:rPr lang="en-US" altLang="zh-CN" dirty="0">
                <a:solidFill>
                  <a:srgbClr val="374151"/>
                </a:solidFill>
                <a:highlight>
                  <a:srgbClr val="F7F7F8"/>
                </a:highlight>
                <a:latin typeface="Söhne"/>
                <a:ea typeface="Söhne"/>
              </a:rPr>
              <a:t>Linux</a:t>
            </a:r>
            <a:r>
              <a:rPr lang="zh-CN" altLang="en-US" dirty="0">
                <a:solidFill>
                  <a:srgbClr val="374151"/>
                </a:solidFill>
                <a:highlight>
                  <a:srgbClr val="F7F7F8"/>
                </a:highlight>
                <a:latin typeface="Söhne"/>
                <a:ea typeface="Söhne"/>
              </a:rPr>
              <a:t>文件系统，</a:t>
            </a:r>
            <a:r>
              <a:rPr lang="en-US" altLang="zh-CN" dirty="0">
                <a:solidFill>
                  <a:srgbClr val="374151"/>
                </a:solidFill>
                <a:highlight>
                  <a:srgbClr val="F7F7F8"/>
                </a:highlight>
                <a:latin typeface="Söhne"/>
                <a:ea typeface="Söhne"/>
              </a:rPr>
              <a:t>……</a:t>
            </a:r>
            <a:r>
              <a:rPr lang="zh-CN" altLang="en-US" dirty="0">
                <a:solidFill>
                  <a:srgbClr val="374151"/>
                </a:solidFill>
                <a:highlight>
                  <a:srgbClr val="F7F7F8"/>
                </a:highlight>
                <a:latin typeface="Söhne"/>
                <a:ea typeface="Söhne"/>
              </a:rPr>
              <a:t>，最重要的是，我们学会了学习和钻研。</a:t>
            </a:r>
            <a:r>
              <a:rPr lang="zh-CN" altLang="en-US" dirty="0"/>
              <a:t>总的来说，通过参加这次比赛，我们不仅提高了技术能力，也增强了团队协作能力。我们期待在未来的比赛中继续学习和进步。</a:t>
            </a:r>
            <a:endParaRPr lang="en-US" altLang="en-US" dirty="0"/>
          </a:p>
          <a:p>
            <a:pPr lvl="0"/>
            <a:endParaRPr lang="en-US" altLang="en-US" dirty="0">
              <a:solidFill>
                <a:srgbClr val="374151"/>
              </a:solidFill>
              <a:highlight>
                <a:srgbClr val="F7F7F8"/>
              </a:highlight>
              <a:latin typeface="Söhne"/>
              <a:ea typeface="Söhne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首先我想感谢</a:t>
            </a:r>
            <a:r>
              <a:rPr lang="zh-CN" altLang="en-US" b="0" i="0" dirty="0">
                <a:solidFill>
                  <a:srgbClr val="343541"/>
                </a:solidFill>
                <a:effectLst/>
                <a:latin typeface="Söhne"/>
              </a:rPr>
              <a:t>国产开源软件、开源技术以及国产操作系统。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操作系统的国产化不仅是国家的需求，更是时代的潮流，势在必得。</a:t>
            </a:r>
            <a:endParaRPr lang="en-US" altLang="zh-CN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作为新一代的青年，我们肩负着历史的重任和期望，前路虽然充满挑战，但我们必将勇往直前，不断创新，为我国的信息技术产业做出更大的贡献。</a:t>
            </a:r>
            <a:b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zh-CN" altLang="en-US" dirty="0"/>
              <a:t>感谢各位老师的倾听，如有不足，敬请批评指正。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按照赛题要求，项目预计需要完成六个目标，我们新设计的文件系统完成了全部的六个目标并且测试通过。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同时，我们也将新设计的文件系统与传统的文件系统进行了性能对比。我们进行了</a:t>
            </a:r>
            <a:r>
              <a:rPr lang="en-US" altLang="zh-CN" dirty="0"/>
              <a:t>4000</a:t>
            </a:r>
            <a:r>
              <a:rPr lang="zh-CN" altLang="en-US" dirty="0"/>
              <a:t>次测试，每个文件进行</a:t>
            </a:r>
            <a:r>
              <a:rPr lang="en-US" altLang="zh-CN" dirty="0"/>
              <a:t>1000</a:t>
            </a:r>
            <a:r>
              <a:rPr lang="zh-CN" altLang="en-US" dirty="0"/>
              <a:t>行的写入与读取操作，并计算读取、写入时间。从图中可以看出：新文件系统的写入性能明显优于</a:t>
            </a:r>
            <a:r>
              <a:rPr lang="en-US" altLang="zh-CN" dirty="0"/>
              <a:t>ext4</a:t>
            </a:r>
            <a:r>
              <a:rPr lang="zh-CN" altLang="en-US" dirty="0"/>
              <a:t>文件系统；而读取性能相较于</a:t>
            </a:r>
            <a:r>
              <a:rPr lang="en-US" altLang="zh-CN" dirty="0"/>
              <a:t>ext4</a:t>
            </a:r>
            <a:r>
              <a:rPr lang="zh-CN" altLang="en-US" dirty="0"/>
              <a:t>也有一定的优势。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同时，目具有以下优点，下面将为大家逐一介绍。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zh-CN" altLang="en-US" dirty="0"/>
              <a:t>代码的封装性高：在项目开发过程中，我们非常注重代码的封装性和模块化。每一个功能模块都经过仔细的设计，以确保其逻辑清晰并能独立工作。这种高度的封装性不仅提高了代码的可读性，还使得后续的维护和功能扩展更为方便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_slides">
    <p:bg>
      <p:bgPr>
        <a:solidFill>
          <a:srgbClr val="E5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sea_waves_sea_swallows_vplus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lvl="0" algn="ctr" defTabSz="914400"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/>
          <a:ea typeface="等线 Light" panose="02010600030101010101" charset="-122"/>
        </a:defRPr>
      </a:lvl1pPr>
    </p:titleStyle>
    <p:bodyStyle>
      <a:lvl1pPr marL="342900" lvl="0" indent="-342900" algn="l" defTabSz="91440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1pPr>
      <a:lvl2pPr marL="742950" lvl="1" indent="-285750" algn="l" defTabSz="91440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2pPr>
      <a:lvl3pPr marL="1143000" lvl="2" indent="-228600" algn="l" defTabSz="91440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3pPr>
      <a:lvl4pPr marL="1600200" lvl="3" indent="-228600" algn="l" defTabSz="91440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4pPr>
      <a:lvl5pPr marL="2057400" lvl="4" indent="-228600" algn="l" defTabSz="91440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5pPr>
      <a:lvl6pPr marL="2514600" lvl="5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6pPr>
      <a:lvl7pPr marL="2971800" lvl="6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7pPr>
      <a:lvl8pPr marL="3429000" lvl="7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8pPr>
      <a:lvl9pPr marL="3886200" lvl="8" indent="-228600" algn="l" defTabSz="91440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Calibri" panose="020F0502020204030204"/>
          <a:ea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66.xml"/><Relationship Id="rId7" Type="http://schemas.openxmlformats.org/officeDocument/2006/relationships/diagramLayout" Target="../diagrams/layout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diagramData" Target="../diagrams/data1.xml"/><Relationship Id="rId5" Type="http://schemas.openxmlformats.org/officeDocument/2006/relationships/notesSlide" Target="../notesSlides/notesSlide14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5.xml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6.sv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0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4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5.xml"/><Relationship Id="rId20" Type="http://schemas.openxmlformats.org/officeDocument/2006/relationships/image" Target="../media/image11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30.xml"/><Relationship Id="rId7" Type="http://schemas.openxmlformats.org/officeDocument/2006/relationships/image" Target="../media/image55.sv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54.png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notesSlide" Target="../notesSlides/notesSlide51.xml"/><Relationship Id="rId18" Type="http://schemas.openxmlformats.org/officeDocument/2006/relationships/image" Target="../media/image62.jpe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slideLayout" Target="../slideLayouts/slideLayout5.xml"/><Relationship Id="rId17" Type="http://schemas.openxmlformats.org/officeDocument/2006/relationships/image" Target="../media/image61.png"/><Relationship Id="rId2" Type="http://schemas.openxmlformats.org/officeDocument/2006/relationships/tags" Target="../tags/tag135.xml"/><Relationship Id="rId16" Type="http://schemas.openxmlformats.org/officeDocument/2006/relationships/image" Target="../media/image60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12.png"/><Relationship Id="rId10" Type="http://schemas.openxmlformats.org/officeDocument/2006/relationships/tags" Target="../tags/tag143.xml"/><Relationship Id="rId19" Type="http://schemas.openxmlformats.org/officeDocument/2006/relationships/image" Target="../media/image63.png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tags" Target="../tags/tag50.xml"/><Relationship Id="rId21" Type="http://schemas.openxmlformats.org/officeDocument/2006/relationships/tags" Target="../tags/tag45.xml"/><Relationship Id="rId34" Type="http://schemas.openxmlformats.org/officeDocument/2006/relationships/tags" Target="../tags/tag58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33" Type="http://schemas.openxmlformats.org/officeDocument/2006/relationships/tags" Target="../tags/tag57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tags" Target="../tags/tag53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tags" Target="../tags/tag48.xml"/><Relationship Id="rId32" Type="http://schemas.openxmlformats.org/officeDocument/2006/relationships/tags" Target="../tags/tag56.xml"/><Relationship Id="rId37" Type="http://schemas.openxmlformats.org/officeDocument/2006/relationships/image" Target="../media/image15.png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tags" Target="../tags/tag52.xml"/><Relationship Id="rId36" Type="http://schemas.openxmlformats.org/officeDocument/2006/relationships/notesSlide" Target="../notesSlides/notesSlide8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tags" Target="../tags/tag55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tags" Target="../tags/tag51.xml"/><Relationship Id="rId30" Type="http://schemas.openxmlformats.org/officeDocument/2006/relationships/tags" Target="../tags/tag54.xml"/><Relationship Id="rId35" Type="http://schemas.openxmlformats.org/officeDocument/2006/relationships/slideLayout" Target="../slideLayouts/slideLayout5.xml"/><Relationship Id="rId8" Type="http://schemas.openxmlformats.org/officeDocument/2006/relationships/tags" Target="../tags/tag32.xml"/><Relationship Id="rId3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1FB4545-8210-4F53-8CB4-1C27FD3A062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588041" y="1203202"/>
            <a:ext cx="8756727" cy="447675"/>
          </a:xfrm>
          <a:prstGeom prst="rect">
            <a:avLst/>
          </a:prstGeom>
          <a:noFill/>
        </p:spPr>
        <p:txBody>
          <a:bodyPr wrap="square" anchor="b"/>
          <a:lstStyle/>
          <a:p>
            <a:r>
              <a:rPr lang="zh-CN" altLang="en-US" sz="2590" b="1" dirty="0">
                <a:solidFill>
                  <a:srgbClr val="062486"/>
                </a:solidFill>
                <a:latin typeface="+mn-ea"/>
              </a:rPr>
              <a:t>赛题：</a:t>
            </a:r>
            <a:r>
              <a:rPr lang="en-US" altLang="en-US" sz="2590" b="1" dirty="0">
                <a:solidFill>
                  <a:srgbClr val="062486"/>
                </a:solidFill>
                <a:latin typeface="+mn-ea"/>
              </a:rPr>
              <a:t>proj209-Linux-Custom-File-System</a:t>
            </a:r>
          </a:p>
        </p:txBody>
      </p:sp>
      <p:sp>
        <p:nvSpPr>
          <p:cNvPr id="3" name="Text 1"/>
          <p:cNvSpPr/>
          <p:nvPr/>
        </p:nvSpPr>
        <p:spPr>
          <a:xfrm>
            <a:off x="621990" y="1695964"/>
            <a:ext cx="6752095" cy="688340"/>
          </a:xfrm>
          <a:prstGeom prst="rect">
            <a:avLst/>
          </a:prstGeom>
          <a:noFill/>
        </p:spPr>
        <p:txBody>
          <a:bodyPr wrap="square" anchor="t"/>
          <a:lstStyle/>
          <a:p>
            <a:r>
              <a:rPr lang="en-US" altLang="en-US" sz="2590" b="1" dirty="0" err="1">
                <a:solidFill>
                  <a:srgbClr val="062486"/>
                </a:solidFill>
                <a:latin typeface="+mn-ea"/>
              </a:rPr>
              <a:t>Linux平台新文件系统的设计与优化</a:t>
            </a:r>
          </a:p>
          <a:p>
            <a:pPr marL="0" indent="0">
              <a:buNone/>
            </a:pPr>
            <a:endParaRPr lang="en-US" altLang="en-US" sz="1600" dirty="0">
              <a:latin typeface="+mn-ea"/>
            </a:endParaRPr>
          </a:p>
          <a:p>
            <a:pPr marL="0" indent="0">
              <a:buNone/>
            </a:pPr>
            <a:endParaRPr lang="en-US" altLang="en-US" sz="1600" dirty="0">
              <a:latin typeface="+mn-ea"/>
            </a:endParaRPr>
          </a:p>
          <a:p>
            <a:pPr marL="0" indent="0">
              <a:buNone/>
            </a:pPr>
            <a:endParaRPr lang="en-US" altLang="en-US" sz="1600" dirty="0">
              <a:latin typeface="+mn-ea"/>
            </a:endParaRPr>
          </a:p>
          <a:p>
            <a:pPr marL="0" indent="0">
              <a:buNone/>
            </a:pPr>
            <a:endParaRPr lang="en-US" altLang="en-US" sz="1600" dirty="0">
              <a:latin typeface="+mn-ea"/>
            </a:endParaRPr>
          </a:p>
          <a:p>
            <a:pPr marL="0" indent="0">
              <a:buNone/>
            </a:pPr>
            <a:endParaRPr lang="en-US" altLang="en-US" sz="1600" dirty="0" err="1">
              <a:solidFill>
                <a:srgbClr val="383838"/>
              </a:solidFill>
              <a:latin typeface="+mn-ea"/>
            </a:endParaRPr>
          </a:p>
          <a:p>
            <a:pPr marL="0" indent="0">
              <a:buNone/>
            </a:pPr>
            <a:endParaRPr lang="zh-CN" altLang="en-US" sz="1600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4109" y="2441819"/>
            <a:ext cx="4628955" cy="2174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团队名称：储存革命者队</a:t>
            </a:r>
            <a:endParaRPr lang="en-US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en-US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团队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成员：陈德霆，张骁凯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指导教师：苏曙光</a:t>
            </a:r>
            <a:endParaRPr lang="en-US" altLang="en-US" sz="2000" dirty="0" err="1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 err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参赛学校：华中科技大学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参赛日期：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2023-08-19</a:t>
            </a:r>
            <a:endParaRPr lang="zh-CN" altLang="en-US" sz="2000" dirty="0" err="1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 err="1">
              <a:solidFill>
                <a:srgbClr val="383838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endParaRPr lang="zh-CN" altLang="en-US" sz="2000" dirty="0"/>
          </a:p>
        </p:txBody>
      </p:sp>
      <p:pic>
        <p:nvPicPr>
          <p:cNvPr id="6" name="图片 5" descr="队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" y="2540000"/>
            <a:ext cx="314960" cy="314960"/>
          </a:xfrm>
          <a:prstGeom prst="rect">
            <a:avLst/>
          </a:prstGeom>
        </p:spPr>
      </p:pic>
      <p:pic>
        <p:nvPicPr>
          <p:cNvPr id="9" name="图片 8" descr="团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" y="2827655"/>
            <a:ext cx="379095" cy="379095"/>
          </a:xfrm>
          <a:prstGeom prst="rect">
            <a:avLst/>
          </a:prstGeom>
        </p:spPr>
      </p:pic>
      <p:pic>
        <p:nvPicPr>
          <p:cNvPr id="13" name="图片 12" descr="教师管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45" y="3208655"/>
            <a:ext cx="332740" cy="332740"/>
          </a:xfrm>
          <a:prstGeom prst="rect">
            <a:avLst/>
          </a:prstGeom>
        </p:spPr>
      </p:pic>
      <p:pic>
        <p:nvPicPr>
          <p:cNvPr id="15" name="图片 14" descr="学校名称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80" y="3593465"/>
            <a:ext cx="362585" cy="362585"/>
          </a:xfrm>
          <a:prstGeom prst="rect">
            <a:avLst/>
          </a:prstGeom>
        </p:spPr>
      </p:pic>
      <p:pic>
        <p:nvPicPr>
          <p:cNvPr id="19" name="图片 18" descr="date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45" y="3970020"/>
            <a:ext cx="398145" cy="3981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324FA63-B0D1-44DC-BD75-099AC82BDA1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579762" y="96983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项目优点和特色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：对第三方库依赖性弱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35" y="445135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45" name="Text 1"/>
          <p:cNvSpPr/>
          <p:nvPr/>
        </p:nvSpPr>
        <p:spPr>
          <a:xfrm>
            <a:off x="4761623" y="922802"/>
            <a:ext cx="4876298" cy="1976479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减少外部库依赖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增强与各种环境和平台的兼容性</a:t>
            </a:r>
            <a:endParaRPr lang="en-US" altLang="zh-CN" sz="2000" dirty="0">
              <a:solidFill>
                <a:srgbClr val="383838"/>
              </a:solidFill>
              <a:latin typeface="Noto Sans SC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便于后期对代码进行修改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F340E-B423-405B-BA84-8C3D9DCF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86" y="741654"/>
            <a:ext cx="4157693" cy="36528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B8C2FC6-2031-4BF2-82EC-4C3E75B4A77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579762" y="96983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项目优点和特色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：对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Linux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发行版依赖弱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35" y="445135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62" y="925335"/>
            <a:ext cx="6072821" cy="1312670"/>
          </a:xfrm>
          <a:prstGeom prst="rect">
            <a:avLst/>
          </a:prstGeom>
        </p:spPr>
      </p:pic>
      <p:sp>
        <p:nvSpPr>
          <p:cNvPr id="45" name="Text 1"/>
          <p:cNvSpPr/>
          <p:nvPr/>
        </p:nvSpPr>
        <p:spPr>
          <a:xfrm>
            <a:off x="579762" y="2374931"/>
            <a:ext cx="4876298" cy="1976479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适配多个</a:t>
            </a:r>
            <a:r>
              <a:rPr lang="en-US" altLang="zh-CN" sz="200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版本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兼容主流及低版本</a:t>
            </a:r>
            <a:r>
              <a:rPr lang="en-US" altLang="zh-CN" sz="200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内核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消除</a:t>
            </a:r>
            <a:r>
              <a:rPr lang="en-US" altLang="zh-CN" sz="2000" dirty="0">
                <a:solidFill>
                  <a:srgbClr val="383838"/>
                </a:solidFill>
                <a:latin typeface="+mn-ea"/>
              </a:rPr>
              <a:t>OS</a:t>
            </a: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版本差异限制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在任意</a:t>
            </a:r>
            <a:r>
              <a:rPr lang="en-US" altLang="zh-CN" sz="200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2000" dirty="0">
                <a:solidFill>
                  <a:srgbClr val="383838"/>
                </a:solidFill>
                <a:latin typeface="+mn-ea"/>
              </a:rPr>
              <a:t>环境中运行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656F2E9-E113-43CB-B1CB-4B880AD84E7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579762" y="96983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项目优点和特色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4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：适合教学场景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35" y="445135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24008" r="27966"/>
          <a:stretch>
            <a:fillRect/>
          </a:stretch>
        </p:blipFill>
        <p:spPr>
          <a:xfrm>
            <a:off x="121177" y="1068456"/>
            <a:ext cx="4920564" cy="3051313"/>
          </a:xfrm>
          <a:prstGeom prst="rect">
            <a:avLst/>
          </a:prstGeom>
        </p:spPr>
      </p:pic>
      <p:sp>
        <p:nvSpPr>
          <p:cNvPr id="45" name="Text 1"/>
          <p:cNvSpPr/>
          <p:nvPr/>
        </p:nvSpPr>
        <p:spPr>
          <a:xfrm>
            <a:off x="5082711" y="1136706"/>
            <a:ext cx="3940112" cy="1976479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使用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GitHub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进行版本管理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: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方便团队协作和代码合并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项目结构清晰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,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 便于理解和学习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提供详尽的文档和注释</a:t>
            </a:r>
            <a:endParaRPr lang="en-US" altLang="zh-CN" sz="2000" dirty="0">
              <a:solidFill>
                <a:srgbClr val="383838"/>
              </a:solidFill>
              <a:latin typeface="Noto Sans SC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适合实践操作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,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 理解理论知识。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E268AB0-51FF-4DA8-AE93-5F50B5FEDD4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 algn="ctr">
              <a:buNone/>
            </a:pPr>
            <a:endParaRPr lang="en-US" altLang="en-US" sz="5400"/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1782200" y="2094853"/>
            <a:ext cx="5579599" cy="73623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lang="en-US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新文件系统的原理与结构</a:t>
            </a:r>
            <a:endParaRPr lang="zh-CN" altLang="en-US" sz="3200" b="1" dirty="0">
              <a:solidFill>
                <a:srgbClr val="06248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C5B0561-9C3C-4929-8A6B-71BBB2E1766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-318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187" y="3588690"/>
            <a:ext cx="8977313" cy="644525"/>
          </a:xfrm>
        </p:spPr>
        <p:txBody>
          <a:bodyPr wrap="square">
            <a:spAutoFit/>
          </a:bodyPr>
          <a:lstStyle/>
          <a:p>
            <a:pPr lvl="0"/>
            <a:r>
              <a:rPr lang="zh-CN" altLang="en-US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用户进行读写操作 </a:t>
            </a:r>
            <a:r>
              <a:rPr lang="en-US" altLang="zh-CN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     </a:t>
            </a:r>
            <a:r>
              <a:rPr lang="zh-CN" altLang="en-US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调用</a:t>
            </a:r>
            <a:r>
              <a:rPr lang="en-US" altLang="zh-CN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VFS</a:t>
            </a:r>
            <a:r>
              <a:rPr lang="zh-CN" altLang="en-US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接口      </a:t>
            </a:r>
            <a:r>
              <a:rPr lang="en-US" altLang="zh-CN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VFS</a:t>
            </a:r>
            <a:r>
              <a:rPr lang="zh-CN" altLang="en-US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调用实际文件系统接口   </a:t>
            </a:r>
            <a:r>
              <a:rPr lang="en-US" altLang="zh-CN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  </a:t>
            </a:r>
            <a:r>
              <a:rPr lang="zh-CN" altLang="en-US" b="1" dirty="0">
                <a:solidFill>
                  <a:srgbClr val="383838"/>
                </a:solidFill>
                <a:latin typeface="Noto Serif SC" panose="02020400000000000000" charset="-122"/>
                <a:ea typeface="Noto Serif SC" panose="02020400000000000000" charset="-122"/>
              </a:rPr>
              <a:t>进行文件读写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4" name="Text 0"/>
          <p:cNvSpPr/>
          <p:nvPr>
            <p:custDataLst>
              <p:tags r:id="rId3"/>
            </p:custDataLst>
          </p:nvPr>
        </p:nvSpPr>
        <p:spPr>
          <a:xfrm>
            <a:off x="668020" y="167005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新文件系统的原理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1382042" y="1224453"/>
          <a:ext cx="6096000" cy="1473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264596" y="2577067"/>
            <a:ext cx="1369547" cy="644525"/>
          </a:xfr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Calibri" panose="020F0502020204030204"/>
                <a:ea typeface="等线" panose="02010600030101010101" charset="-122"/>
              </a:rPr>
              <a:t>用户空间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86545" y="2571750"/>
            <a:ext cx="1369547" cy="644525"/>
          </a:xfr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Calibri" panose="020F0502020204030204"/>
                <a:ea typeface="等线" panose="02010600030101010101" charset="-122"/>
              </a:rPr>
              <a:t>内核空间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25941" y="2584749"/>
            <a:ext cx="1369547" cy="644525"/>
          </a:xfr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Calibri" panose="020F0502020204030204"/>
                <a:ea typeface="等线" panose="02010600030101010101" charset="-122"/>
              </a:rPr>
              <a:t>磁盘空间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354680" y="3641961"/>
            <a:ext cx="192150" cy="224779"/>
            <a:chOff x="1249279" y="596134"/>
            <a:chExt cx="240188" cy="280974"/>
          </a:xfrm>
          <a:solidFill>
            <a:schemeClr val="accent1">
              <a:lumMod val="75000"/>
            </a:schemeClr>
          </a:solidFill>
        </p:grpSpPr>
        <p:sp>
          <p:nvSpPr>
            <p:cNvPr id="14" name="箭头: 右 13"/>
            <p:cNvSpPr/>
            <p:nvPr/>
          </p:nvSpPr>
          <p:spPr>
            <a:xfrm>
              <a:off x="1249279" y="596134"/>
              <a:ext cx="240188" cy="2809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箭头: 右 4"/>
            <p:cNvSpPr txBox="1"/>
            <p:nvPr/>
          </p:nvSpPr>
          <p:spPr>
            <a:xfrm>
              <a:off x="1249279" y="652329"/>
              <a:ext cx="168132" cy="1685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85570" y="3657088"/>
            <a:ext cx="192150" cy="224779"/>
            <a:chOff x="1249279" y="596134"/>
            <a:chExt cx="240188" cy="280974"/>
          </a:xfrm>
          <a:solidFill>
            <a:schemeClr val="accent1">
              <a:lumMod val="75000"/>
            </a:schemeClr>
          </a:solidFill>
        </p:grpSpPr>
        <p:sp>
          <p:nvSpPr>
            <p:cNvPr id="17" name="箭头: 右 16"/>
            <p:cNvSpPr/>
            <p:nvPr/>
          </p:nvSpPr>
          <p:spPr>
            <a:xfrm>
              <a:off x="1249279" y="596134"/>
              <a:ext cx="240188" cy="2809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箭头: 右 4"/>
            <p:cNvSpPr txBox="1"/>
            <p:nvPr/>
          </p:nvSpPr>
          <p:spPr>
            <a:xfrm>
              <a:off x="1249279" y="652329"/>
              <a:ext cx="168132" cy="1685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20268" y="3654821"/>
            <a:ext cx="192150" cy="224779"/>
            <a:chOff x="1249279" y="596134"/>
            <a:chExt cx="240188" cy="280974"/>
          </a:xfrm>
          <a:solidFill>
            <a:schemeClr val="accent1">
              <a:lumMod val="75000"/>
            </a:schemeClr>
          </a:solidFill>
        </p:grpSpPr>
        <p:sp>
          <p:nvSpPr>
            <p:cNvPr id="20" name="箭头: 右 19"/>
            <p:cNvSpPr/>
            <p:nvPr/>
          </p:nvSpPr>
          <p:spPr>
            <a:xfrm>
              <a:off x="1249279" y="596134"/>
              <a:ext cx="240188" cy="28097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箭头: 右 4"/>
            <p:cNvSpPr txBox="1"/>
            <p:nvPr/>
          </p:nvSpPr>
          <p:spPr>
            <a:xfrm>
              <a:off x="1249279" y="652329"/>
              <a:ext cx="168132" cy="1685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 dirty="0"/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1491FDA-8AF9-4C6B-A54C-ED03BF24B3B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167005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新文件系统的结构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4780627" y="1187450"/>
            <a:ext cx="3395345" cy="3598545"/>
          </a:xfrm>
          <a:prstGeom prst="rect">
            <a:avLst/>
          </a:prstGeom>
          <a:noFill/>
        </p:spPr>
        <p:txBody>
          <a:bodyPr wrap="square" anchor="t"/>
          <a:lstStyle/>
          <a:p>
            <a:pPr marL="0" lvl="0" indent="0" algn="l" defTabSz="914400">
              <a:lnSpc>
                <a:spcPct val="150000"/>
              </a:lnSpc>
              <a:buSzPct val="100000"/>
              <a:buNone/>
            </a:pP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新文件系统</a:t>
            </a:r>
            <a:r>
              <a:rPr lang="zh-CN" altLang="en-US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  <a:r>
              <a:rPr lang="zh-CN" altLang="en-US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en-US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
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en-US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VFS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接口（</a:t>
            </a:r>
            <a:r>
              <a:rPr lang="en-US" altLang="en-US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VFS Interface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lang="en-US" altLang="en-US" sz="1600" i="0" strike="noStrike" spc="0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 algn="l" defTabSz="914400">
              <a:lnSpc>
                <a:spcPct val="150000"/>
              </a:lnSpc>
              <a:buSzPct val="100000"/>
              <a:buNone/>
            </a:pP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超级块（</a:t>
            </a:r>
            <a:r>
              <a:rPr lang="en-US" altLang="en-US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superblock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en-US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
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位图（</a:t>
            </a:r>
            <a:r>
              <a:rPr lang="en-US" altLang="en-US" sz="1600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itmaps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</a:p>
          <a:p>
            <a:pPr marL="0" lvl="0" indent="0" algn="l" defTabSz="914400">
              <a:lnSpc>
                <a:spcPct val="150000"/>
              </a:lnSpc>
              <a:buSzPct val="100000"/>
              <a:buNone/>
            </a:pP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索引节点（</a:t>
            </a:r>
            <a:r>
              <a:rPr lang="en-US" altLang="en-US" sz="1600" i="0" strike="noStrike" spc="0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inode</a:t>
            </a:r>
            <a:r>
              <a:rPr lang="en-US" altLang="en-US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
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zh-CN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数据块（</a:t>
            </a:r>
            <a:r>
              <a:rPr lang="en-US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</a:t>
            </a:r>
            <a:r>
              <a:rPr lang="en-US" altLang="en-US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locks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en-US" sz="1600" i="0" strike="noStrike" spc="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
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目录</a:t>
            </a:r>
            <a:r>
              <a:rPr lang="zh-CN" altLang="en-US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1600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dentry</a:t>
            </a:r>
            <a:r>
              <a:rPr lang="zh-CN" altLang="zh-CN" sz="1600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
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" y="935105"/>
            <a:ext cx="3879649" cy="340652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A706D36-4989-4535-90B6-276EF8C89A0D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 algn="ctr">
              <a:buNone/>
            </a:pPr>
            <a:endParaRPr lang="en-US" altLang="en-US" sz="5400"/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2563266" y="1621632"/>
            <a:ext cx="5266284" cy="1676400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en-US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系统测试和结论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24F5682-778C-423E-BCA9-FDD669C26A4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220" y="202935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(1)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 与VFS对接测试（新文件系统的挂载、卸载）</a:t>
            </a:r>
            <a:r>
              <a:rPr lang="en-US" altLang="en-US" sz="2400" b="1" dirty="0">
                <a:solidFill>
                  <a:srgbClr val="062486"/>
                </a:solidFill>
                <a:latin typeface="+mn-ea"/>
              </a:rPr>
              <a:t>
</a:t>
            </a:r>
          </a:p>
        </p:txBody>
      </p:sp>
      <p:sp>
        <p:nvSpPr>
          <p:cNvPr id="3" name="Text 1"/>
          <p:cNvSpPr/>
          <p:nvPr/>
        </p:nvSpPr>
        <p:spPr>
          <a:xfrm>
            <a:off x="6427540" y="847830"/>
            <a:ext cx="2624182" cy="4366895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lvl="0" indent="-28575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dirty="0">
                <a:solidFill>
                  <a:srgbClr val="383838"/>
                </a:solidFill>
                <a:latin typeface="+mn-ea"/>
                <a:sym typeface="+mn-ea"/>
              </a:rPr>
              <a:t>测试目标：</a:t>
            </a:r>
            <a:r>
              <a:rPr lang="zh-CN" altLang="zh-CN" sz="1600" dirty="0">
                <a:solidFill>
                  <a:srgbClr val="383838"/>
                </a:solidFill>
                <a:latin typeface="+mn-ea"/>
                <a:sym typeface="+mn-ea"/>
              </a:rPr>
              <a:t>测试新文件系统与</a:t>
            </a:r>
            <a:r>
              <a:rPr lang="en-US" altLang="zh-CN" sz="1600" dirty="0">
                <a:solidFill>
                  <a:srgbClr val="383838"/>
                </a:solidFill>
                <a:latin typeface="+mn-ea"/>
                <a:sym typeface="+mn-ea"/>
              </a:rPr>
              <a:t>VFS</a:t>
            </a:r>
            <a:r>
              <a:rPr lang="zh-CN" altLang="en-US" sz="1600" dirty="0">
                <a:solidFill>
                  <a:srgbClr val="383838"/>
                </a:solidFill>
                <a:latin typeface="+mn-ea"/>
                <a:sym typeface="+mn-ea"/>
              </a:rPr>
              <a:t>对接</a:t>
            </a:r>
            <a:r>
              <a:rPr lang="zh-CN" altLang="zh-CN" sz="1600" dirty="0">
                <a:solidFill>
                  <a:srgbClr val="383838"/>
                </a:solidFill>
                <a:latin typeface="+mn-ea"/>
                <a:sym typeface="+mn-ea"/>
              </a:rPr>
              <a:t>是否正常。</a:t>
            </a:r>
            <a:endParaRPr lang="zh-CN" altLang="zh-CN" sz="1600" b="1" i="0" strike="noStrike" spc="0" dirty="0">
              <a:solidFill>
                <a:srgbClr val="383838"/>
              </a:solidFill>
              <a:latin typeface="+mn-ea"/>
            </a:endParaRPr>
          </a:p>
          <a:p>
            <a:pPr marL="285750" lvl="0" indent="-28575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接口实现：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在fs.c文件中，主要包括两个部分：挂载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、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卸载。</a:t>
            </a:r>
          </a:p>
          <a:p>
            <a:pPr marL="285750" lvl="0" indent="-28575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测试</a:t>
            </a:r>
            <a:r>
              <a:rPr lang="zh-CN" altLang="en-US" sz="1600" b="1" dirty="0">
                <a:solidFill>
                  <a:srgbClr val="383838"/>
                </a:solidFill>
                <a:latin typeface="+mn-ea"/>
              </a:rPr>
              <a:t>结论</a:t>
            </a: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：</a:t>
            </a:r>
            <a:r>
              <a:rPr lang="zh-CN" altLang="en-US" sz="1600" i="0" strike="noStrike" spc="0" dirty="0">
                <a:solidFill>
                  <a:srgbClr val="383838"/>
                </a:solidFill>
                <a:latin typeface="+mn-ea"/>
              </a:rPr>
              <a:t>正确执行挂载、卸载功能</a:t>
            </a:r>
            <a:endParaRPr lang="zh-CN" altLang="zh-CN" sz="1200" b="0" i="0" strike="noStrike" spc="0" dirty="0">
              <a:solidFill>
                <a:srgbClr val="383838"/>
              </a:solidFill>
              <a:latin typeface="+mn-ea"/>
            </a:endParaRPr>
          </a:p>
          <a:p>
            <a:pPr lvl="0" indent="0" algn="l" defTabSz="914400">
              <a:lnSpc>
                <a:spcPct val="150000"/>
              </a:lnSpc>
              <a:buSzPct val="100000"/>
              <a:buFont typeface="Arial" panose="020B0604020202020204" pitchFamily="34" charset="0"/>
              <a:buNone/>
            </a:pPr>
            <a:endParaRPr lang="zh-CN" altLang="zh-CN" sz="1200" b="0" i="0" strike="noStrike" spc="0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5" name="图片 4" descr="52IGRH2(`Y6U@Y2NG_4N]$2_tm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422557" y="357505"/>
            <a:ext cx="7272654" cy="44824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4F1B8B1-2F96-4D92-AC64-8430515E163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304800" y="101600"/>
            <a:ext cx="8170608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(2)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 对VFS数据结构读写的测试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(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新文件系统的读、写等功能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)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91411" y="820878"/>
            <a:ext cx="2652590" cy="3679145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lvl="0" indent="-28575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400" b="1" i="0" strike="noStrike" spc="0" dirty="0">
                <a:solidFill>
                  <a:srgbClr val="383838"/>
                </a:solidFill>
                <a:latin typeface="+mn-ea"/>
              </a:rPr>
              <a:t>测试目标：</a:t>
            </a:r>
            <a:r>
              <a:rPr lang="zh-CN" altLang="zh-CN" sz="1400" b="0" i="0" strike="noStrike" spc="0" dirty="0">
                <a:solidFill>
                  <a:srgbClr val="383838"/>
                </a:solidFill>
                <a:latin typeface="+mn-ea"/>
              </a:rPr>
              <a:t>测试新文件系统的superblock、dentry、inode的读写操作是否正常。</a:t>
            </a:r>
            <a:endParaRPr lang="zh-CN" altLang="zh-CN" sz="1100" b="0" i="0" strike="noStrike" spc="0" dirty="0">
              <a:solidFill>
                <a:srgbClr val="383838"/>
              </a:solidFill>
              <a:latin typeface="+mn-ea"/>
            </a:endParaRPr>
          </a:p>
          <a:p>
            <a:pPr marL="285750" lvl="0" indent="-28575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400" b="1" i="0" strike="noStrike" spc="0" dirty="0">
                <a:solidFill>
                  <a:srgbClr val="383838"/>
                </a:solidFill>
                <a:latin typeface="+mn-ea"/>
              </a:rPr>
              <a:t>测试验证：</a:t>
            </a:r>
            <a:r>
              <a:rPr lang="zh-CN" altLang="zh-CN" sz="1400" b="0" i="0" strike="noStrike" spc="0" dirty="0">
                <a:solidFill>
                  <a:srgbClr val="383838"/>
                </a:solidFill>
                <a:latin typeface="+mn-ea"/>
              </a:rPr>
              <a:t>通过检查写入的数据和读取的数据是否一致</a:t>
            </a:r>
            <a:r>
              <a:rPr lang="zh-CN" altLang="en-US" sz="1400" b="0" i="0" strike="noStrike" spc="0" dirty="0">
                <a:solidFill>
                  <a:srgbClr val="383838"/>
                </a:solidFill>
                <a:latin typeface="+mn-ea"/>
              </a:rPr>
              <a:t>。</a:t>
            </a:r>
            <a:endParaRPr lang="en-US" altLang="zh-CN" sz="1400" b="0" i="0" strike="noStrike" spc="0" dirty="0">
              <a:solidFill>
                <a:srgbClr val="383838"/>
              </a:solidFill>
              <a:latin typeface="+mn-ea"/>
            </a:endParaRPr>
          </a:p>
          <a:p>
            <a:pPr marL="285750" lvl="0" indent="-28575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400" b="1" i="0" strike="noStrike" spc="0" dirty="0">
                <a:solidFill>
                  <a:srgbClr val="383838"/>
                </a:solidFill>
                <a:latin typeface="+mn-ea"/>
              </a:rPr>
              <a:t>测试</a:t>
            </a:r>
            <a:r>
              <a:rPr lang="zh-CN" altLang="en-US" sz="1400" b="1" i="0" strike="noStrike" spc="0" dirty="0">
                <a:solidFill>
                  <a:srgbClr val="383838"/>
                </a:solidFill>
                <a:latin typeface="+mn-ea"/>
              </a:rPr>
              <a:t>结论</a:t>
            </a:r>
            <a:r>
              <a:rPr lang="zh-CN" altLang="zh-CN" sz="1400" b="1" i="0" strike="noStrike" spc="0" dirty="0">
                <a:solidFill>
                  <a:srgbClr val="383838"/>
                </a:solidFill>
                <a:latin typeface="+mn-ea"/>
              </a:rPr>
              <a:t>：</a:t>
            </a:r>
            <a:r>
              <a:rPr lang="zh-CN" altLang="en-US" sz="1400" i="0" strike="noStrike" spc="0" dirty="0">
                <a:solidFill>
                  <a:srgbClr val="383838"/>
                </a:solidFill>
                <a:latin typeface="+mn-ea"/>
              </a:rPr>
              <a:t>正确执行新文件系统读写功能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8" name="图片 7" descr="2ROHNC8MT2JH06QD%ZOZ4J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8729" y="442016"/>
            <a:ext cx="7083478" cy="43653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E6B9018-7504-4A39-B5B1-C388361C7CD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298939" y="62933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(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3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)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 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权限属性的测试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（读、写、执行等权限属性测试）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0415" y="1304925"/>
            <a:ext cx="6298421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5789" y="2492398"/>
            <a:ext cx="3052929" cy="1460271"/>
          </a:xfrm>
          <a:prstGeom prst="rect">
            <a:avLst/>
          </a:prstGeom>
          <a:noFill/>
        </p:spPr>
        <p:txBody>
          <a:bodyPr wrap="square" anchor="t"/>
          <a:lstStyle/>
          <a:p>
            <a:pPr marL="0" lvl="0" indent="0" algn="l">
              <a:lnSpc>
                <a:spcPct val="150000"/>
              </a:lnSpc>
              <a:buNone/>
            </a:pPr>
            <a:endParaRPr lang="zh-CN" altLang="zh-CN" sz="1080">
              <a:solidFill>
                <a:srgbClr val="383838"/>
              </a:solidFill>
              <a:latin typeface="Noto Sans SC"/>
              <a:ea typeface="Noto Sans SC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10" name="图片 9" descr="EBJCD6ZUQXK8P2MFQB6_`2V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1822" y="400353"/>
            <a:ext cx="7251128" cy="44686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66793" y="841602"/>
            <a:ext cx="2493317" cy="3415030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测试目标：</a:t>
            </a:r>
            <a:r>
              <a:rPr lang="zh-CN" altLang="zh-CN" sz="1600" dirty="0">
                <a:solidFill>
                  <a:srgbClr val="383838"/>
                </a:solidFill>
                <a:latin typeface="+mn-ea"/>
                <a:sym typeface="+mn-ea"/>
              </a:rPr>
              <a:t>测试新文件系统的权限属性</a:t>
            </a:r>
            <a:r>
              <a:rPr lang="zh-CN" altLang="en-US" sz="1600" dirty="0">
                <a:solidFill>
                  <a:srgbClr val="383838"/>
                </a:solidFill>
                <a:latin typeface="+mn-ea"/>
                <a:sym typeface="+mn-ea"/>
              </a:rPr>
              <a:t>。</a:t>
            </a:r>
            <a:endParaRPr lang="zh-CN" altLang="zh-CN" sz="1600" b="1" i="0" strike="noStrike" spc="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测试验证：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只有</a:t>
            </a:r>
            <a:r>
              <a:rPr lang="en-US" altLang="zh-CN" sz="1600" dirty="0">
                <a:solidFill>
                  <a:srgbClr val="383838"/>
                </a:solidFill>
                <a:latin typeface="+mn-ea"/>
              </a:rPr>
              <a:t>root</a:t>
            </a:r>
            <a:r>
              <a:rPr lang="zh-CN" altLang="en-US" sz="1600" dirty="0">
                <a:solidFill>
                  <a:srgbClr val="383838"/>
                </a:solidFill>
                <a:latin typeface="+mn-ea"/>
              </a:rPr>
              <a:t>用户或者修改权限才能成功写入。</a:t>
            </a:r>
            <a:endParaRPr lang="en-US" altLang="zh-CN" sz="160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测试</a:t>
            </a:r>
            <a:r>
              <a:rPr lang="zh-CN" altLang="en-US" sz="1600" b="1" dirty="0">
                <a:solidFill>
                  <a:srgbClr val="383838"/>
                </a:solidFill>
                <a:latin typeface="+mn-ea"/>
              </a:rPr>
              <a:t>结论</a:t>
            </a: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：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正确执行权限属性功能</a:t>
            </a: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endParaRPr lang="zh-CN" altLang="zh-CN" sz="14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7E0DCC8-5BF5-442E-ACA5-72F0A3E9635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2081213" y="576262"/>
            <a:ext cx="5257800" cy="819150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zh-CN" altLang="en-US" sz="3600" b="1" dirty="0">
                <a:solidFill>
                  <a:srgbClr val="383838"/>
                </a:solidFill>
                <a:latin typeface="+mn-ea"/>
              </a:rPr>
              <a:t>目录</a:t>
            </a:r>
            <a:r>
              <a:rPr lang="en-US" altLang="en-US" sz="3600" b="1" dirty="0">
                <a:solidFill>
                  <a:srgbClr val="383838"/>
                </a:solidFill>
                <a:latin typeface="+mn-ea"/>
              </a:rPr>
              <a:t> 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altLang="en-US" sz="2000" b="1" dirty="0">
                <a:solidFill>
                  <a:srgbClr val="383838"/>
                </a:solidFill>
                <a:latin typeface="+mn-ea"/>
              </a:rPr>
              <a:t>CONTENTS</a:t>
            </a:r>
            <a:r>
              <a:rPr lang="en-US" altLang="en-US" sz="3600" b="1" dirty="0">
                <a:solidFill>
                  <a:srgbClr val="383838"/>
                </a:solidFill>
                <a:latin typeface="+mn-ea"/>
              </a:rPr>
              <a:t> </a:t>
            </a:r>
            <a:endParaRPr lang="en-US" altLang="en-US" sz="36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25032" y="1555351"/>
            <a:ext cx="4181429" cy="2595552"/>
          </a:xfrm>
          <a:prstGeom prst="rect">
            <a:avLst/>
          </a:prstGeom>
          <a:noFill/>
        </p:spPr>
        <p:txBody>
          <a:bodyPr wrap="square" anchor="t"/>
          <a:lstStyle/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项目背景与项目功能</a:t>
            </a:r>
            <a:endParaRPr lang="en-US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新文件系统的原理与结构</a:t>
            </a:r>
            <a:endParaRPr lang="en-US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r>
              <a:rPr lang="en-US" altLang="en-US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和结论</a:t>
            </a:r>
            <a:endParaRPr lang="en-US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项目的关键点和难点</a:t>
            </a:r>
            <a:endParaRPr lang="en-US" altLang="zh-CN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设计与实现的部分重要细节</a:t>
            </a:r>
            <a:endParaRPr lang="en-US" altLang="en-US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</a:t>
            </a: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</a:t>
            </a:r>
            <a:r>
              <a:rPr lang="en-US" altLang="en-US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分工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同工</a:t>
            </a: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</a:t>
            </a:r>
            <a:endParaRPr lang="en-US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lnSpc>
                <a:spcPct val="150000"/>
              </a:lnSpc>
              <a:buSzPct val="100000"/>
              <a:buNone/>
            </a:pP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七</a:t>
            </a:r>
            <a:r>
              <a:rPr lang="en-US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参与</a:t>
            </a:r>
            <a:r>
              <a:rPr altLang="en-US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比赛取得的收获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5C62B96-75BE-4ACE-A2FA-3E67895E117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220394" y="110671"/>
            <a:ext cx="8348296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(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4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)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 文件系统格式化块设备的测试（块设备为文件模拟的软盘）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0415" y="1304925"/>
            <a:ext cx="6298421" cy="333375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5" name="图片 4" descr="3)2_`$MT@VRU@G70`K8S6E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3567" y="475987"/>
            <a:ext cx="7142206" cy="44015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8824" y="825681"/>
            <a:ext cx="2567730" cy="3464560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dirty="0">
                <a:solidFill>
                  <a:srgbClr val="383838"/>
                </a:solidFill>
                <a:latin typeface="+mn-ea"/>
                <a:sym typeface="+mn-ea"/>
              </a:rPr>
              <a:t>测试目标：</a:t>
            </a:r>
            <a:r>
              <a:rPr lang="zh-CN" altLang="zh-CN" sz="1600" dirty="0">
                <a:solidFill>
                  <a:srgbClr val="383838"/>
                </a:solidFill>
                <a:latin typeface="+mn-ea"/>
                <a:sym typeface="+mn-ea"/>
              </a:rPr>
              <a:t>测试新文件系统初始化设置</a:t>
            </a:r>
            <a:endParaRPr lang="zh-CN" altLang="zh-CN" sz="1600" b="1" i="0" strike="noStrike" spc="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消息获取：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通过</a:t>
            </a:r>
            <a:r>
              <a:rPr lang="en-US" altLang="en-US" sz="1600" b="0" i="0" strike="noStrike" spc="0" dirty="0" err="1">
                <a:solidFill>
                  <a:srgbClr val="383838"/>
                </a:solidFill>
                <a:latin typeface="+mn-ea"/>
              </a:rPr>
              <a:t>netlink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接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口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获取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消息记录</a:t>
            </a:r>
            <a:endParaRPr lang="en-US" altLang="zh-CN" sz="1600" b="0" i="0" strike="noStrike" spc="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测试结</a:t>
            </a:r>
            <a:r>
              <a:rPr lang="zh-CN" altLang="en-US" sz="1600" b="1" i="0" strike="noStrike" spc="0" dirty="0">
                <a:solidFill>
                  <a:srgbClr val="383838"/>
                </a:solidFill>
                <a:latin typeface="+mn-ea"/>
              </a:rPr>
              <a:t>论</a:t>
            </a:r>
            <a:r>
              <a:rPr lang="en-US" altLang="zh-CN" sz="1600" b="1" dirty="0">
                <a:solidFill>
                  <a:srgbClr val="383838"/>
                </a:solidFill>
                <a:latin typeface="+mn-ea"/>
              </a:rPr>
              <a:t>: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正确执行格式化设备功能</a:t>
            </a: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5CEA8D-A84F-4C5C-9CB1-1A854C6D652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en-US" altLang="en-US" sz="2400" b="1" dirty="0">
                <a:solidFill>
                  <a:srgbClr val="062486"/>
                </a:solidFill>
                <a:latin typeface="+mn-ea"/>
              </a:rPr>
              <a:t>(5) 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用户态测试脚本的测试（测试脚本对文件系统进行全面测试）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6844" y="967695"/>
            <a:ext cx="6298421" cy="33791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05144" y="783680"/>
            <a:ext cx="2529799" cy="3570198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dirty="0">
                <a:solidFill>
                  <a:srgbClr val="383838"/>
                </a:solidFill>
                <a:latin typeface="+mn-ea"/>
                <a:sym typeface="+mn-ea"/>
              </a:rPr>
              <a:t>测试目标：</a:t>
            </a:r>
            <a:r>
              <a:rPr lang="zh-CN" altLang="zh-CN" sz="1600" dirty="0">
                <a:solidFill>
                  <a:srgbClr val="383838"/>
                </a:solidFill>
                <a:latin typeface="+mn-ea"/>
                <a:sym typeface="+mn-ea"/>
              </a:rPr>
              <a:t>测试新文件系统脚本执行测试</a:t>
            </a:r>
            <a:endParaRPr lang="zh-CN" altLang="zh-CN" sz="1600" b="1" i="0" strike="noStrike" spc="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测试内容：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新文件系统的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全部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功能。</a:t>
            </a: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zh-CN" sz="1600" b="1" dirty="0">
                <a:solidFill>
                  <a:srgbClr val="383838"/>
                </a:solidFill>
                <a:latin typeface="+mn-ea"/>
                <a:sym typeface="+mn-ea"/>
              </a:rPr>
              <a:t>测试结</a:t>
            </a:r>
            <a:r>
              <a:rPr lang="zh-CN" altLang="en-US" sz="1600" b="1" dirty="0">
                <a:solidFill>
                  <a:srgbClr val="383838"/>
                </a:solidFill>
                <a:latin typeface="+mn-ea"/>
                <a:sym typeface="+mn-ea"/>
              </a:rPr>
              <a:t>论</a:t>
            </a:r>
            <a:r>
              <a:rPr lang="en-US" altLang="zh-CN" sz="1600" b="1" dirty="0">
                <a:solidFill>
                  <a:srgbClr val="383838"/>
                </a:solidFill>
                <a:latin typeface="+mn-ea"/>
                <a:sym typeface="+mn-ea"/>
              </a:rPr>
              <a:t>: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正确执行格式化设备功能</a:t>
            </a: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-313732" y="430990"/>
            <a:ext cx="7154295" cy="440945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F543D68-3B73-4E4F-851F-AF80DB5AC3E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与VFS对接测试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65" y="344170"/>
            <a:ext cx="7319645" cy="4511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C8E83BB-B253-432A-B887-B1C09523189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" y="313690"/>
            <a:ext cx="7355205" cy="45339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与VFS对接测试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782C95E-3076-42D7-ACF3-1CD8741D6AD0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55" y="351155"/>
            <a:ext cx="7374255" cy="454533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与VFS对接测试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1A8AF52-3183-40AB-90C6-EAC4653F99C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321945"/>
            <a:ext cx="7421245" cy="457454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与VFS对接测试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FE8DAF6-1ED7-4EAC-915A-0859EF75AFB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321945"/>
            <a:ext cx="7396480" cy="45593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对VFS数据结构读写的测试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F842F80-CACF-44BF-B1E4-90CAFBD41D8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" y="321945"/>
            <a:ext cx="7401560" cy="456247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权限属性的测试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01AC49F-59C8-489C-A35F-7846D6287FB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" y="330835"/>
            <a:ext cx="7399020" cy="454025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4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文件系统格式化块设备的测试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F8818C2-1780-464D-9E79-097AC671963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330835"/>
            <a:ext cx="7373620" cy="454469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用户态测试脚本的测试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E0E6DCF-7AAB-4967-86F8-D3FD8BC57C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 algn="ctr">
              <a:buNone/>
            </a:pPr>
            <a:endParaRPr lang="en-US" altLang="en-US" sz="5400"/>
          </a:p>
        </p:txBody>
      </p:sp>
      <p:sp>
        <p:nvSpPr>
          <p:cNvPr id="3" name="Text 1"/>
          <p:cNvSpPr/>
          <p:nvPr/>
        </p:nvSpPr>
        <p:spPr>
          <a:xfrm>
            <a:off x="2190273" y="2088571"/>
            <a:ext cx="4763453" cy="643155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en-US" altLang="en-US" sz="3200" b="1" dirty="0" err="1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</a:t>
            </a:r>
            <a:r>
              <a:rPr lang="en-US" altLang="en-US" sz="3200" b="1" dirty="0" err="1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项目背景与</a:t>
            </a:r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</a:t>
            </a:r>
            <a:r>
              <a:rPr lang="en-US" altLang="en-US" sz="3200" b="1" dirty="0" err="1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功能</a:t>
            </a:r>
            <a:endParaRPr lang="en-US" altLang="en-US" sz="3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D183613-668D-4018-BBA1-F0C11FF7224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75" y="337820"/>
            <a:ext cx="7382510" cy="455041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用户态测试脚本的测试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919CAFC-7B3A-4F5C-A6D7-97751CE4798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" y="335280"/>
            <a:ext cx="7372985" cy="452628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用户态测试脚本的测试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F869BF8-CAB2-4864-B16C-6A98C7AC664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" y="308610"/>
            <a:ext cx="7364730" cy="452628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144379" y="54156"/>
            <a:ext cx="906155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/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完整的测试截图（功能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5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用户态测试脚本的测试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）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7356A98-54F9-4321-AEAA-C77A698B7D8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1314450" y="1843088"/>
            <a:ext cx="1452563" cy="12334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 algn="ctr">
              <a:buNone/>
            </a:pPr>
            <a:endParaRPr lang="en-US" altLang="en-US" sz="5400"/>
          </a:p>
        </p:txBody>
      </p: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2190273" y="1733550"/>
            <a:ext cx="4763453" cy="1676400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en-US" altLang="en-US" sz="3200" b="1" dirty="0" err="1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200" b="1" dirty="0" err="1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项目的关键点和难点</a:t>
            </a:r>
            <a:endParaRPr lang="zh-CN" altLang="en-US" sz="3200" b="1" dirty="0" err="1">
              <a:solidFill>
                <a:srgbClr val="06248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41CB898-D6FC-4BAC-9591-E65A11E3267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9325" y="285750"/>
            <a:ext cx="470535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zh-CN" altLang="en-US" sz="1920" b="1" dirty="0">
                <a:solidFill>
                  <a:srgbClr val="000000"/>
                </a:solidFill>
                <a:latin typeface="+mn-ea"/>
                <a:cs typeface="Noto Sans SC" pitchFamily="34" charset="-120"/>
              </a:rPr>
              <a:t>项目的关键点和难点</a:t>
            </a:r>
            <a:endParaRPr lang="en-US" sz="1920" dirty="0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1266825" y="2662238"/>
            <a:ext cx="1614488" cy="79284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+mn-ea"/>
                <a:cs typeface="Noto Sans SC" pitchFamily="34" charset="-120"/>
              </a:rPr>
              <a:t>(1) </a:t>
            </a:r>
            <a:r>
              <a:rPr lang="en-US" sz="1600" b="1" dirty="0" err="1">
                <a:solidFill>
                  <a:srgbClr val="383838"/>
                </a:solidFill>
                <a:latin typeface="+mn-ea"/>
                <a:cs typeface="Noto Sans SC" pitchFamily="34" charset="-120"/>
              </a:rPr>
              <a:t>用户态和内核态之间的通信</a:t>
            </a:r>
            <a:endParaRPr lang="en-US" sz="1600" b="1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3762375" y="2662238"/>
            <a:ext cx="1614488" cy="571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383838"/>
                </a:solidFill>
                <a:latin typeface="+mn-ea"/>
              </a:rPr>
              <a:t>(2) </a:t>
            </a:r>
            <a:r>
              <a:rPr lang="en-US" sz="1600" dirty="0" err="1">
                <a:solidFill>
                  <a:srgbClr val="383838"/>
                </a:solidFill>
                <a:latin typeface="+mn-ea"/>
              </a:rPr>
              <a:t>文件系统的</a:t>
            </a:r>
            <a:endParaRPr lang="en-US" sz="1600" dirty="0">
              <a:solidFill>
                <a:srgbClr val="383838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sz="1600" dirty="0" err="1">
                <a:solidFill>
                  <a:srgbClr val="383838"/>
                </a:solidFill>
                <a:latin typeface="+mn-ea"/>
              </a:rPr>
              <a:t>权限属性</a:t>
            </a:r>
            <a:endParaRPr lang="en-US" sz="1600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15050" y="2662238"/>
            <a:ext cx="2021032" cy="571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383838"/>
                </a:solidFill>
                <a:latin typeface="+mn-ea"/>
              </a:rPr>
              <a:t>(3) </a:t>
            </a:r>
            <a:r>
              <a:rPr lang="en-US" sz="1600" dirty="0" err="1">
                <a:solidFill>
                  <a:srgbClr val="383838"/>
                </a:solidFill>
                <a:latin typeface="+mn-ea"/>
              </a:rPr>
              <a:t>文件系统的数据结构和接口设计</a:t>
            </a:r>
            <a:endParaRPr lang="en-US" sz="160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69EBB67-FD32-4986-9C84-C26B288D055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411480" y="83661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en-US" altLang="en-US" sz="2400" b="1" dirty="0">
                <a:solidFill>
                  <a:srgbClr val="062486"/>
                </a:solidFill>
                <a:latin typeface="+mn-ea"/>
              </a:rPr>
              <a:t>(1) </a:t>
            </a:r>
            <a:r>
              <a:rPr lang="en-US" altLang="en-US" sz="2400" b="1" dirty="0" err="1">
                <a:solidFill>
                  <a:srgbClr val="062486"/>
                </a:solidFill>
                <a:latin typeface="+mn-ea"/>
              </a:rPr>
              <a:t>用户态和内核态之间的通信</a:t>
            </a:r>
            <a:endParaRPr lang="en-US" altLang="en-US" sz="24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86991" y="910271"/>
            <a:ext cx="5437909" cy="3392197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通信需求：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在设计和实现文件系统时，需要在用户态应用程序和内核态文件系统模块之间进行通信。</a:t>
            </a: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通信难点：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用户态和内核态有不同的地址空间，不能直接进行数据交换。</a:t>
            </a: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解决方法：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通过研究</a:t>
            </a:r>
            <a:r>
              <a:rPr lang="en-US" altLang="en-US" sz="1600" b="0" i="0" strike="noStrike" spc="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内核的系统调用机制，我们设计了一套</a:t>
            </a:r>
            <a:r>
              <a:rPr lang="en-US" altLang="zh-CN" sz="1600" b="0" i="0" strike="noStrike" spc="0" dirty="0" err="1">
                <a:solidFill>
                  <a:srgbClr val="383838"/>
                </a:solidFill>
                <a:latin typeface="+mn-ea"/>
              </a:rPr>
              <a:t>netlink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接口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用来传递信息</a:t>
            </a: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。</a:t>
            </a: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接口设计：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我们设计了一套接口，通过这套接口，用户态应用程序可以发送请求到内核态文件系统模块，内核态文件系统模块可以返回结果到用户态应用程序。</a:t>
            </a: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256458"/>
            <a:ext cx="3085084" cy="28541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A9D824F-CE96-4E5B-8351-EA715B30D41D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319238" y="83661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en-US" altLang="en-US" sz="2400" b="1" dirty="0">
                <a:solidFill>
                  <a:srgbClr val="062486"/>
                </a:solidFill>
                <a:latin typeface="+mn-ea"/>
              </a:rPr>
              <a:t>(2) </a:t>
            </a:r>
            <a:r>
              <a:rPr lang="en-US" altLang="en-US" sz="2400" b="1" dirty="0" err="1">
                <a:solidFill>
                  <a:srgbClr val="062486"/>
                </a:solidFill>
                <a:latin typeface="+mn-ea"/>
              </a:rPr>
              <a:t>文件系统的权限属性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3460750" y="1211102"/>
            <a:ext cx="5683250" cy="2720975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挑战：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在实现文件系统的过程中，需要处理文件和目录的权限属性，这涉及到用户和组的管理，以及读、写、执行的权限控制。</a:t>
            </a:r>
          </a:p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模块实现：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我们实现了一个权限管理模块，这个模块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规定了在我们的系统中只有</a:t>
            </a:r>
            <a:r>
              <a:rPr lang="en-US" altLang="zh-CN" sz="1600" b="0" i="0" strike="noStrike" spc="0" dirty="0">
                <a:solidFill>
                  <a:srgbClr val="383838"/>
                </a:solidFill>
                <a:latin typeface="+mn-ea"/>
              </a:rPr>
              <a:t>root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用户可以创建，写入文件，其他用户只能读取文件，不能对文件进行执行、写入。同时，</a:t>
            </a:r>
            <a:r>
              <a:rPr lang="en-US" altLang="zh-CN" sz="1600" b="0" i="0" strike="noStrike" spc="0" dirty="0">
                <a:solidFill>
                  <a:srgbClr val="383838"/>
                </a:solidFill>
                <a:latin typeface="+mn-ea"/>
              </a:rPr>
              <a:t>root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用户也可以通过</a:t>
            </a:r>
            <a:r>
              <a:rPr lang="en-US" altLang="zh-CN" sz="1600" b="0" i="0" strike="noStrike" spc="0" dirty="0" err="1">
                <a:solidFill>
                  <a:srgbClr val="383838"/>
                </a:solidFill>
                <a:latin typeface="+mn-ea"/>
              </a:rPr>
              <a:t>chmod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指令来修改权限属性。</a:t>
            </a: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892" y="408725"/>
            <a:ext cx="4060272" cy="43772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4FBDA87-5273-43AD-A477-75DD7F1F33D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275924" y="83661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en-US" altLang="en-US" sz="2400" b="1" dirty="0">
                <a:solidFill>
                  <a:srgbClr val="062486"/>
                </a:solidFill>
                <a:latin typeface="+mn-ea"/>
              </a:rPr>
              <a:t>(3) </a:t>
            </a:r>
            <a:r>
              <a:rPr lang="en-US" altLang="en-US" sz="2400" b="1" dirty="0" err="1">
                <a:solidFill>
                  <a:srgbClr val="062486"/>
                </a:solidFill>
                <a:latin typeface="+mn-ea"/>
              </a:rPr>
              <a:t>文件系统的数据结构和接口设计</a:t>
            </a:r>
            <a:endParaRPr lang="en-US" altLang="en-US" sz="2400" dirty="0">
              <a:latin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7"/>
          <a:stretch>
            <a:fillRect/>
          </a:stretch>
        </p:blipFill>
        <p:spPr>
          <a:xfrm>
            <a:off x="95251" y="1289050"/>
            <a:ext cx="5128953" cy="2443798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5281352" y="1110298"/>
            <a:ext cx="3767397" cy="3379152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zh-CN" altLang="zh-CN" sz="1600" b="1" i="0" strike="noStrike" spc="0" dirty="0">
                <a:solidFill>
                  <a:srgbClr val="383838"/>
                </a:solidFill>
                <a:latin typeface="+mn-ea"/>
              </a:rPr>
              <a:t>设计成果：</a:t>
            </a:r>
            <a:r>
              <a:rPr lang="zh-CN" altLang="zh-CN" sz="1600" b="0" i="0" strike="noStrike" spc="0" dirty="0">
                <a:solidFill>
                  <a:srgbClr val="383838"/>
                </a:solidFill>
                <a:latin typeface="+mn-ea"/>
              </a:rPr>
              <a:t>设计了一套高效且易用的数据结构和接口，使得文件系统可以正确且高效地进行文件和目录的读写操作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，包括</a:t>
            </a:r>
            <a:r>
              <a:rPr lang="en-US" altLang="zh-CN" sz="1600" b="0" i="0" strike="noStrike" spc="0" dirty="0">
                <a:solidFill>
                  <a:srgbClr val="383838"/>
                </a:solidFill>
                <a:latin typeface="+mn-ea"/>
              </a:rPr>
              <a:t>lookup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>
                <a:solidFill>
                  <a:srgbClr val="383838"/>
                </a:solidFill>
                <a:latin typeface="+mn-ea"/>
              </a:rPr>
              <a:t>create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>
                <a:solidFill>
                  <a:srgbClr val="383838"/>
                </a:solidFill>
                <a:latin typeface="+mn-ea"/>
              </a:rPr>
              <a:t>unlink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 err="1">
                <a:solidFill>
                  <a:srgbClr val="383838"/>
                </a:solidFill>
                <a:latin typeface="+mn-ea"/>
              </a:rPr>
              <a:t>mkdir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 err="1">
                <a:solidFill>
                  <a:srgbClr val="383838"/>
                </a:solidFill>
                <a:latin typeface="+mn-ea"/>
              </a:rPr>
              <a:t>rmdir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 err="1">
                <a:solidFill>
                  <a:srgbClr val="383838"/>
                </a:solidFill>
                <a:latin typeface="+mn-ea"/>
              </a:rPr>
              <a:t>rname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>
                <a:solidFill>
                  <a:srgbClr val="383838"/>
                </a:solidFill>
                <a:latin typeface="+mn-ea"/>
              </a:rPr>
              <a:t>link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，</a:t>
            </a:r>
            <a:r>
              <a:rPr lang="en-US" altLang="zh-CN" sz="1600" b="0" i="0" strike="noStrike" spc="0" dirty="0" err="1">
                <a:solidFill>
                  <a:srgbClr val="383838"/>
                </a:solidFill>
                <a:latin typeface="+mn-ea"/>
              </a:rPr>
              <a:t>symlink</a:t>
            </a:r>
            <a:r>
              <a:rPr lang="zh-CN" altLang="en-US" sz="1600" b="0" i="0" strike="noStrike" spc="0" dirty="0">
                <a:solidFill>
                  <a:srgbClr val="383838"/>
                </a:solidFill>
                <a:latin typeface="+mn-ea"/>
              </a:rPr>
              <a:t>等常用接口。</a:t>
            </a: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EF371373-09C5-4746-A17D-1733300E361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2190273" y="1733550"/>
            <a:ext cx="5800176" cy="1676400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</a:t>
            </a:r>
            <a:r>
              <a:rPr lang="en-US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重要的设计和实现细节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3A81DEC-C909-4D38-8BBC-853E48BC1B87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360"/>
            <a:ext cx="9144000" cy="37134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410B940-ADFA-4E5E-A9D0-70ECCD38344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-11748" y="4428211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latin typeface="新宋体" panose="02010609030101010101" pitchFamily="49" charset="-122"/>
              <a:ea typeface="新宋体" panose="02010609030101010101" pitchFamily="49" charset="-122"/>
              <a:sym typeface="+mn-ea"/>
            </a:endParaRPr>
          </a:p>
        </p:txBody>
      </p:sp>
      <p:sp>
        <p:nvSpPr>
          <p:cNvPr id="4" name="Text 0"/>
          <p:cNvSpPr/>
          <p:nvPr>
            <p:custDataLst>
              <p:tags r:id="rId3"/>
            </p:custDataLst>
          </p:nvPr>
        </p:nvSpPr>
        <p:spPr>
          <a:xfrm>
            <a:off x="47244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项目背景</a:t>
            </a:r>
          </a:p>
        </p:txBody>
      </p:sp>
      <p:grpSp>
        <p:nvGrpSpPr>
          <p:cNvPr id="87" name="组合 86"/>
          <p:cNvGrpSpPr/>
          <p:nvPr>
            <p:custDataLst>
              <p:tags r:id="rId4"/>
            </p:custDataLst>
          </p:nvPr>
        </p:nvGrpSpPr>
        <p:grpSpPr>
          <a:xfrm>
            <a:off x="1364970" y="1713463"/>
            <a:ext cx="1686365" cy="1704386"/>
            <a:chOff x="1546239" y="3760713"/>
            <a:chExt cx="1557032" cy="1573670"/>
          </a:xfrm>
        </p:grpSpPr>
        <p:sp>
          <p:nvSpPr>
            <p:cNvPr id="88" name="任意多边形 87"/>
            <p:cNvSpPr/>
            <p:nvPr>
              <p:custDataLst>
                <p:tags r:id="rId14"/>
              </p:custDataLst>
            </p:nvPr>
          </p:nvSpPr>
          <p:spPr>
            <a:xfrm>
              <a:off x="1546239" y="3760713"/>
              <a:ext cx="1557032" cy="1573670"/>
            </a:xfrm>
            <a:custGeom>
              <a:avLst/>
              <a:gdLst>
                <a:gd name="connsiteX0" fmla="*/ 711793 w 1423588"/>
                <a:gd name="connsiteY0" fmla="*/ 61278 h 1438800"/>
                <a:gd name="connsiteX1" fmla="*/ 1369916 w 1423588"/>
                <a:gd name="connsiteY1" fmla="*/ 719401 h 1438800"/>
                <a:gd name="connsiteX2" fmla="*/ 711793 w 1423588"/>
                <a:gd name="connsiteY2" fmla="*/ 1377524 h 1438800"/>
                <a:gd name="connsiteX3" fmla="*/ 53670 w 1423588"/>
                <a:gd name="connsiteY3" fmla="*/ 719401 h 1438800"/>
                <a:gd name="connsiteX4" fmla="*/ 711793 w 1423588"/>
                <a:gd name="connsiteY4" fmla="*/ 61278 h 1438800"/>
                <a:gd name="connsiteX5" fmla="*/ 711794 w 1423588"/>
                <a:gd name="connsiteY5" fmla="*/ 48120 h 1438800"/>
                <a:gd name="connsiteX6" fmla="*/ 40513 w 1423588"/>
                <a:gd name="connsiteY6" fmla="*/ 719401 h 1438800"/>
                <a:gd name="connsiteX7" fmla="*/ 711794 w 1423588"/>
                <a:gd name="connsiteY7" fmla="*/ 1390682 h 1438800"/>
                <a:gd name="connsiteX8" fmla="*/ 1383075 w 1423588"/>
                <a:gd name="connsiteY8" fmla="*/ 719401 h 1438800"/>
                <a:gd name="connsiteX9" fmla="*/ 711794 w 1423588"/>
                <a:gd name="connsiteY9" fmla="*/ 48120 h 1438800"/>
                <a:gd name="connsiteX10" fmla="*/ 711794 w 1423588"/>
                <a:gd name="connsiteY10" fmla="*/ 0 h 1438800"/>
                <a:gd name="connsiteX11" fmla="*/ 1423588 w 1423588"/>
                <a:gd name="connsiteY11" fmla="*/ 719400 h 1438800"/>
                <a:gd name="connsiteX12" fmla="*/ 711794 w 1423588"/>
                <a:gd name="connsiteY12" fmla="*/ 1438800 h 1438800"/>
                <a:gd name="connsiteX13" fmla="*/ 0 w 1423588"/>
                <a:gd name="connsiteY13" fmla="*/ 719400 h 1438800"/>
                <a:gd name="connsiteX14" fmla="*/ 711794 w 1423588"/>
                <a:gd name="connsiteY14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3588" h="1438800">
                  <a:moveTo>
                    <a:pt x="711793" y="61278"/>
                  </a:moveTo>
                  <a:cubicBezTo>
                    <a:pt x="1075264" y="61278"/>
                    <a:pt x="1369916" y="355930"/>
                    <a:pt x="1369916" y="719401"/>
                  </a:cubicBezTo>
                  <a:cubicBezTo>
                    <a:pt x="1369916" y="1082872"/>
                    <a:pt x="1075264" y="1377524"/>
                    <a:pt x="711793" y="1377524"/>
                  </a:cubicBezTo>
                  <a:cubicBezTo>
                    <a:pt x="348322" y="1377524"/>
                    <a:pt x="53670" y="1082872"/>
                    <a:pt x="53670" y="719401"/>
                  </a:cubicBezTo>
                  <a:cubicBezTo>
                    <a:pt x="53670" y="355930"/>
                    <a:pt x="348322" y="61278"/>
                    <a:pt x="711793" y="61278"/>
                  </a:cubicBezTo>
                  <a:close/>
                  <a:moveTo>
                    <a:pt x="711794" y="48120"/>
                  </a:moveTo>
                  <a:cubicBezTo>
                    <a:pt x="341056" y="48120"/>
                    <a:pt x="40513" y="348663"/>
                    <a:pt x="40513" y="719401"/>
                  </a:cubicBezTo>
                  <a:cubicBezTo>
                    <a:pt x="40513" y="1090139"/>
                    <a:pt x="341056" y="1390682"/>
                    <a:pt x="711794" y="1390682"/>
                  </a:cubicBezTo>
                  <a:cubicBezTo>
                    <a:pt x="1082532" y="1390682"/>
                    <a:pt x="1383075" y="1090139"/>
                    <a:pt x="1383075" y="719401"/>
                  </a:cubicBezTo>
                  <a:cubicBezTo>
                    <a:pt x="1383075" y="348663"/>
                    <a:pt x="1082532" y="48120"/>
                    <a:pt x="711794" y="48120"/>
                  </a:cubicBezTo>
                  <a:close/>
                  <a:moveTo>
                    <a:pt x="711794" y="0"/>
                  </a:moveTo>
                  <a:cubicBezTo>
                    <a:pt x="1104907" y="0"/>
                    <a:pt x="1423588" y="322086"/>
                    <a:pt x="1423588" y="719400"/>
                  </a:cubicBezTo>
                  <a:cubicBezTo>
                    <a:pt x="1423588" y="1116714"/>
                    <a:pt x="1104907" y="1438800"/>
                    <a:pt x="711794" y="1438800"/>
                  </a:cubicBezTo>
                  <a:cubicBezTo>
                    <a:pt x="318681" y="1438800"/>
                    <a:pt x="0" y="1116714"/>
                    <a:pt x="0" y="719400"/>
                  </a:cubicBezTo>
                  <a:cubicBezTo>
                    <a:pt x="0" y="322086"/>
                    <a:pt x="318681" y="0"/>
                    <a:pt x="711794" y="0"/>
                  </a:cubicBezTo>
                  <a:close/>
                </a:path>
              </a:pathLst>
            </a:custGeom>
            <a:solidFill>
              <a:srgbClr val="628EE3"/>
            </a:solidFill>
            <a:ln>
              <a:noFill/>
            </a:ln>
            <a:effectLst/>
          </p:spPr>
          <p:style>
            <a:lnRef idx="2">
              <a:srgbClr val="628EE3">
                <a:shade val="50000"/>
              </a:srgbClr>
            </a:lnRef>
            <a:fillRef idx="1">
              <a:srgbClr val="628EE3"/>
            </a:fillRef>
            <a:effectRef idx="0">
              <a:srgbClr val="628EE3"/>
            </a:effectRef>
            <a:fontRef idx="minor">
              <a:srgbClr val="FFFFFF"/>
            </a:fontRef>
          </p:style>
          <p:txBody>
            <a:bodyPr wrap="square" tIns="378000" rtlCol="0" anchor="ctr">
              <a:normAutofit/>
            </a:bodyPr>
            <a:lstStyle/>
            <a:p>
              <a:pPr algn="ctr"/>
              <a:endParaRPr lang="zh-CN" altLang="en-US" sz="1350" dirty="0">
                <a:solidFill>
                  <a:srgbClr val="FFFFFF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350" dirty="0">
                  <a:solidFill>
                    <a:srgbClr val="FFFFFF"/>
                  </a:solidFill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传输性能瓶颈</a:t>
              </a: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（数据传输机制）</a:t>
              </a:r>
            </a:p>
            <a:p>
              <a:pPr algn="ctr"/>
              <a:endParaRPr lang="zh-CN" altLang="en-US" sz="1350" dirty="0">
                <a:solidFill>
                  <a:srgbClr val="FFFFFF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  <a:p>
              <a:pPr algn="ctr"/>
              <a:endParaRPr lang="zh-CN" altLang="en-US" sz="1350" dirty="0">
                <a:solidFill>
                  <a:srgbClr val="FFFFFF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89" name="任意多边形 88"/>
            <p:cNvSpPr/>
            <p:nvPr>
              <p:custDataLst>
                <p:tags r:id="rId15"/>
              </p:custDataLst>
            </p:nvPr>
          </p:nvSpPr>
          <p:spPr>
            <a:xfrm>
              <a:off x="2070709" y="3823466"/>
              <a:ext cx="508092" cy="457200"/>
            </a:xfrm>
            <a:custGeom>
              <a:avLst/>
              <a:gdLst>
                <a:gd name="connsiteX0" fmla="*/ 254046 w 508092"/>
                <a:gd name="connsiteY0" fmla="*/ 0 h 457200"/>
                <a:gd name="connsiteX1" fmla="*/ 410945 w 508092"/>
                <a:gd name="connsiteY1" fmla="*/ 15835 h 457200"/>
                <a:gd name="connsiteX2" fmla="*/ 508092 w 508092"/>
                <a:gd name="connsiteY2" fmla="*/ 46025 h 457200"/>
                <a:gd name="connsiteX3" fmla="*/ 508092 w 508092"/>
                <a:gd name="connsiteY3" fmla="*/ 203154 h 457200"/>
                <a:gd name="connsiteX4" fmla="*/ 254046 w 508092"/>
                <a:gd name="connsiteY4" fmla="*/ 457200 h 457200"/>
                <a:gd name="connsiteX5" fmla="*/ 0 w 508092"/>
                <a:gd name="connsiteY5" fmla="*/ 203154 h 457200"/>
                <a:gd name="connsiteX6" fmla="*/ 0 w 508092"/>
                <a:gd name="connsiteY6" fmla="*/ 46025 h 457200"/>
                <a:gd name="connsiteX7" fmla="*/ 97148 w 508092"/>
                <a:gd name="connsiteY7" fmla="*/ 15835 h 457200"/>
                <a:gd name="connsiteX8" fmla="*/ 254046 w 508092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092" h="457200">
                  <a:moveTo>
                    <a:pt x="254046" y="0"/>
                  </a:moveTo>
                  <a:cubicBezTo>
                    <a:pt x="307792" y="0"/>
                    <a:pt x="360265" y="5452"/>
                    <a:pt x="410945" y="15835"/>
                  </a:cubicBezTo>
                  <a:lnTo>
                    <a:pt x="508092" y="46025"/>
                  </a:lnTo>
                  <a:lnTo>
                    <a:pt x="508092" y="203154"/>
                  </a:lnTo>
                  <a:cubicBezTo>
                    <a:pt x="508092" y="343460"/>
                    <a:pt x="394352" y="457200"/>
                    <a:pt x="254046" y="457200"/>
                  </a:cubicBezTo>
                  <a:cubicBezTo>
                    <a:pt x="113740" y="457200"/>
                    <a:pt x="0" y="343460"/>
                    <a:pt x="0" y="203154"/>
                  </a:cubicBezTo>
                  <a:lnTo>
                    <a:pt x="0" y="46025"/>
                  </a:lnTo>
                  <a:lnTo>
                    <a:pt x="97148" y="15835"/>
                  </a:lnTo>
                  <a:cubicBezTo>
                    <a:pt x="147828" y="5452"/>
                    <a:pt x="200301" y="0"/>
                    <a:pt x="254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628EE3">
                <a:shade val="50000"/>
              </a:srgbClr>
            </a:lnRef>
            <a:fillRef idx="1">
              <a:srgbClr val="628EE3"/>
            </a:fillRef>
            <a:effectRef idx="0">
              <a:srgbClr val="628EE3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dirty="0">
                <a:solidFill>
                  <a:srgbClr val="628EE3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>
            <p:custDataLst>
              <p:tags r:id="rId5"/>
            </p:custDataLst>
          </p:nvPr>
        </p:nvGrpSpPr>
        <p:grpSpPr>
          <a:xfrm>
            <a:off x="3716753" y="1713463"/>
            <a:ext cx="1686365" cy="1704386"/>
            <a:chOff x="1546239" y="3760713"/>
            <a:chExt cx="1557032" cy="1573670"/>
          </a:xfrm>
        </p:grpSpPr>
        <p:sp>
          <p:nvSpPr>
            <p:cNvPr id="91" name="任意多边形 90"/>
            <p:cNvSpPr/>
            <p:nvPr>
              <p:custDataLst>
                <p:tags r:id="rId12"/>
              </p:custDataLst>
            </p:nvPr>
          </p:nvSpPr>
          <p:spPr>
            <a:xfrm>
              <a:off x="1546239" y="3760713"/>
              <a:ext cx="1557032" cy="1573670"/>
            </a:xfrm>
            <a:custGeom>
              <a:avLst/>
              <a:gdLst>
                <a:gd name="connsiteX0" fmla="*/ 711793 w 1423588"/>
                <a:gd name="connsiteY0" fmla="*/ 61278 h 1438800"/>
                <a:gd name="connsiteX1" fmla="*/ 1369916 w 1423588"/>
                <a:gd name="connsiteY1" fmla="*/ 719401 h 1438800"/>
                <a:gd name="connsiteX2" fmla="*/ 711793 w 1423588"/>
                <a:gd name="connsiteY2" fmla="*/ 1377524 h 1438800"/>
                <a:gd name="connsiteX3" fmla="*/ 53670 w 1423588"/>
                <a:gd name="connsiteY3" fmla="*/ 719401 h 1438800"/>
                <a:gd name="connsiteX4" fmla="*/ 711793 w 1423588"/>
                <a:gd name="connsiteY4" fmla="*/ 61278 h 1438800"/>
                <a:gd name="connsiteX5" fmla="*/ 711794 w 1423588"/>
                <a:gd name="connsiteY5" fmla="*/ 48120 h 1438800"/>
                <a:gd name="connsiteX6" fmla="*/ 40513 w 1423588"/>
                <a:gd name="connsiteY6" fmla="*/ 719401 h 1438800"/>
                <a:gd name="connsiteX7" fmla="*/ 711794 w 1423588"/>
                <a:gd name="connsiteY7" fmla="*/ 1390682 h 1438800"/>
                <a:gd name="connsiteX8" fmla="*/ 1383075 w 1423588"/>
                <a:gd name="connsiteY8" fmla="*/ 719401 h 1438800"/>
                <a:gd name="connsiteX9" fmla="*/ 711794 w 1423588"/>
                <a:gd name="connsiteY9" fmla="*/ 48120 h 1438800"/>
                <a:gd name="connsiteX10" fmla="*/ 711794 w 1423588"/>
                <a:gd name="connsiteY10" fmla="*/ 0 h 1438800"/>
                <a:gd name="connsiteX11" fmla="*/ 1423588 w 1423588"/>
                <a:gd name="connsiteY11" fmla="*/ 719400 h 1438800"/>
                <a:gd name="connsiteX12" fmla="*/ 711794 w 1423588"/>
                <a:gd name="connsiteY12" fmla="*/ 1438800 h 1438800"/>
                <a:gd name="connsiteX13" fmla="*/ 0 w 1423588"/>
                <a:gd name="connsiteY13" fmla="*/ 719400 h 1438800"/>
                <a:gd name="connsiteX14" fmla="*/ 711794 w 1423588"/>
                <a:gd name="connsiteY14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3588" h="1438800">
                  <a:moveTo>
                    <a:pt x="711793" y="61278"/>
                  </a:moveTo>
                  <a:cubicBezTo>
                    <a:pt x="1075264" y="61278"/>
                    <a:pt x="1369916" y="355930"/>
                    <a:pt x="1369916" y="719401"/>
                  </a:cubicBezTo>
                  <a:cubicBezTo>
                    <a:pt x="1369916" y="1082872"/>
                    <a:pt x="1075264" y="1377524"/>
                    <a:pt x="711793" y="1377524"/>
                  </a:cubicBezTo>
                  <a:cubicBezTo>
                    <a:pt x="348322" y="1377524"/>
                    <a:pt x="53670" y="1082872"/>
                    <a:pt x="53670" y="719401"/>
                  </a:cubicBezTo>
                  <a:cubicBezTo>
                    <a:pt x="53670" y="355930"/>
                    <a:pt x="348322" y="61278"/>
                    <a:pt x="711793" y="61278"/>
                  </a:cubicBezTo>
                  <a:close/>
                  <a:moveTo>
                    <a:pt x="711794" y="48120"/>
                  </a:moveTo>
                  <a:cubicBezTo>
                    <a:pt x="341056" y="48120"/>
                    <a:pt x="40513" y="348663"/>
                    <a:pt x="40513" y="719401"/>
                  </a:cubicBezTo>
                  <a:cubicBezTo>
                    <a:pt x="40513" y="1090139"/>
                    <a:pt x="341056" y="1390682"/>
                    <a:pt x="711794" y="1390682"/>
                  </a:cubicBezTo>
                  <a:cubicBezTo>
                    <a:pt x="1082532" y="1390682"/>
                    <a:pt x="1383075" y="1090139"/>
                    <a:pt x="1383075" y="719401"/>
                  </a:cubicBezTo>
                  <a:cubicBezTo>
                    <a:pt x="1383075" y="348663"/>
                    <a:pt x="1082532" y="48120"/>
                    <a:pt x="711794" y="48120"/>
                  </a:cubicBezTo>
                  <a:close/>
                  <a:moveTo>
                    <a:pt x="711794" y="0"/>
                  </a:moveTo>
                  <a:cubicBezTo>
                    <a:pt x="1104907" y="0"/>
                    <a:pt x="1423588" y="322086"/>
                    <a:pt x="1423588" y="719400"/>
                  </a:cubicBezTo>
                  <a:cubicBezTo>
                    <a:pt x="1423588" y="1116714"/>
                    <a:pt x="1104907" y="1438800"/>
                    <a:pt x="711794" y="1438800"/>
                  </a:cubicBezTo>
                  <a:cubicBezTo>
                    <a:pt x="318681" y="1438800"/>
                    <a:pt x="0" y="1116714"/>
                    <a:pt x="0" y="719400"/>
                  </a:cubicBezTo>
                  <a:cubicBezTo>
                    <a:pt x="0" y="322086"/>
                    <a:pt x="318681" y="0"/>
                    <a:pt x="711794" y="0"/>
                  </a:cubicBezTo>
                  <a:close/>
                </a:path>
              </a:pathLst>
            </a:custGeom>
            <a:solidFill>
              <a:srgbClr val="628EE3"/>
            </a:solidFill>
            <a:ln>
              <a:noFill/>
            </a:ln>
            <a:effectLst/>
          </p:spPr>
          <p:style>
            <a:lnRef idx="2">
              <a:srgbClr val="628EE3">
                <a:shade val="50000"/>
              </a:srgbClr>
            </a:lnRef>
            <a:fillRef idx="1">
              <a:srgbClr val="628EE3"/>
            </a:fillRef>
            <a:effectRef idx="0">
              <a:srgbClr val="628EE3"/>
            </a:effectRef>
            <a:fontRef idx="minor">
              <a:srgbClr val="FFFFFF"/>
            </a:fontRef>
          </p:style>
          <p:txBody>
            <a:bodyPr wrap="square" tIns="378000" rtlCol="0" anchor="ctr">
              <a:normAutofit/>
            </a:bodyPr>
            <a:lstStyle/>
            <a:p>
              <a:pPr algn="ctr"/>
              <a:r>
                <a:rPr lang="zh-CN" altLang="en-US" sz="1350" dirty="0">
                  <a:solidFill>
                    <a:srgbClr val="FFFFFF"/>
                  </a:solidFill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存储介质兼容性</a:t>
              </a: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（可扩展接口设计）</a:t>
              </a:r>
            </a:p>
            <a:p>
              <a:pPr algn="ctr"/>
              <a:endParaRPr lang="zh-CN" altLang="en-US" sz="1200" dirty="0">
                <a:solidFill>
                  <a:srgbClr val="FFFFFF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2" name="任意多边形 91"/>
            <p:cNvSpPr/>
            <p:nvPr>
              <p:custDataLst>
                <p:tags r:id="rId13"/>
              </p:custDataLst>
            </p:nvPr>
          </p:nvSpPr>
          <p:spPr>
            <a:xfrm>
              <a:off x="2070709" y="3823466"/>
              <a:ext cx="508092" cy="457200"/>
            </a:xfrm>
            <a:custGeom>
              <a:avLst/>
              <a:gdLst>
                <a:gd name="connsiteX0" fmla="*/ 254046 w 508092"/>
                <a:gd name="connsiteY0" fmla="*/ 0 h 457200"/>
                <a:gd name="connsiteX1" fmla="*/ 410945 w 508092"/>
                <a:gd name="connsiteY1" fmla="*/ 15835 h 457200"/>
                <a:gd name="connsiteX2" fmla="*/ 508092 w 508092"/>
                <a:gd name="connsiteY2" fmla="*/ 46025 h 457200"/>
                <a:gd name="connsiteX3" fmla="*/ 508092 w 508092"/>
                <a:gd name="connsiteY3" fmla="*/ 203154 h 457200"/>
                <a:gd name="connsiteX4" fmla="*/ 254046 w 508092"/>
                <a:gd name="connsiteY4" fmla="*/ 457200 h 457200"/>
                <a:gd name="connsiteX5" fmla="*/ 0 w 508092"/>
                <a:gd name="connsiteY5" fmla="*/ 203154 h 457200"/>
                <a:gd name="connsiteX6" fmla="*/ 0 w 508092"/>
                <a:gd name="connsiteY6" fmla="*/ 46025 h 457200"/>
                <a:gd name="connsiteX7" fmla="*/ 97148 w 508092"/>
                <a:gd name="connsiteY7" fmla="*/ 15835 h 457200"/>
                <a:gd name="connsiteX8" fmla="*/ 254046 w 508092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092" h="457200">
                  <a:moveTo>
                    <a:pt x="254046" y="0"/>
                  </a:moveTo>
                  <a:cubicBezTo>
                    <a:pt x="307792" y="0"/>
                    <a:pt x="360265" y="5452"/>
                    <a:pt x="410945" y="15835"/>
                  </a:cubicBezTo>
                  <a:lnTo>
                    <a:pt x="508092" y="46025"/>
                  </a:lnTo>
                  <a:lnTo>
                    <a:pt x="508092" y="203154"/>
                  </a:lnTo>
                  <a:cubicBezTo>
                    <a:pt x="508092" y="343460"/>
                    <a:pt x="394352" y="457200"/>
                    <a:pt x="254046" y="457200"/>
                  </a:cubicBezTo>
                  <a:cubicBezTo>
                    <a:pt x="113740" y="457200"/>
                    <a:pt x="0" y="343460"/>
                    <a:pt x="0" y="203154"/>
                  </a:cubicBezTo>
                  <a:lnTo>
                    <a:pt x="0" y="46025"/>
                  </a:lnTo>
                  <a:lnTo>
                    <a:pt x="97148" y="15835"/>
                  </a:lnTo>
                  <a:cubicBezTo>
                    <a:pt x="147828" y="5452"/>
                    <a:pt x="200301" y="0"/>
                    <a:pt x="254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628EE3">
                <a:shade val="50000"/>
              </a:srgbClr>
            </a:lnRef>
            <a:fillRef idx="1">
              <a:srgbClr val="628EE3"/>
            </a:fillRef>
            <a:effectRef idx="0">
              <a:srgbClr val="628EE3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dirty="0">
                <a:solidFill>
                  <a:srgbClr val="628EE3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3" name="组合 92"/>
          <p:cNvGrpSpPr/>
          <p:nvPr>
            <p:custDataLst>
              <p:tags r:id="rId6"/>
            </p:custDataLst>
          </p:nvPr>
        </p:nvGrpSpPr>
        <p:grpSpPr>
          <a:xfrm>
            <a:off x="6068535" y="1713463"/>
            <a:ext cx="1686365" cy="1704386"/>
            <a:chOff x="1546239" y="3760713"/>
            <a:chExt cx="1557032" cy="1573670"/>
          </a:xfrm>
        </p:grpSpPr>
        <p:sp>
          <p:nvSpPr>
            <p:cNvPr id="94" name="任意多边形 93"/>
            <p:cNvSpPr/>
            <p:nvPr>
              <p:custDataLst>
                <p:tags r:id="rId10"/>
              </p:custDataLst>
            </p:nvPr>
          </p:nvSpPr>
          <p:spPr>
            <a:xfrm>
              <a:off x="1546239" y="3760713"/>
              <a:ext cx="1557032" cy="1573670"/>
            </a:xfrm>
            <a:custGeom>
              <a:avLst/>
              <a:gdLst>
                <a:gd name="connsiteX0" fmla="*/ 711793 w 1423588"/>
                <a:gd name="connsiteY0" fmla="*/ 61278 h 1438800"/>
                <a:gd name="connsiteX1" fmla="*/ 1369916 w 1423588"/>
                <a:gd name="connsiteY1" fmla="*/ 719401 h 1438800"/>
                <a:gd name="connsiteX2" fmla="*/ 711793 w 1423588"/>
                <a:gd name="connsiteY2" fmla="*/ 1377524 h 1438800"/>
                <a:gd name="connsiteX3" fmla="*/ 53670 w 1423588"/>
                <a:gd name="connsiteY3" fmla="*/ 719401 h 1438800"/>
                <a:gd name="connsiteX4" fmla="*/ 711793 w 1423588"/>
                <a:gd name="connsiteY4" fmla="*/ 61278 h 1438800"/>
                <a:gd name="connsiteX5" fmla="*/ 711794 w 1423588"/>
                <a:gd name="connsiteY5" fmla="*/ 48120 h 1438800"/>
                <a:gd name="connsiteX6" fmla="*/ 40513 w 1423588"/>
                <a:gd name="connsiteY6" fmla="*/ 719401 h 1438800"/>
                <a:gd name="connsiteX7" fmla="*/ 711794 w 1423588"/>
                <a:gd name="connsiteY7" fmla="*/ 1390682 h 1438800"/>
                <a:gd name="connsiteX8" fmla="*/ 1383075 w 1423588"/>
                <a:gd name="connsiteY8" fmla="*/ 719401 h 1438800"/>
                <a:gd name="connsiteX9" fmla="*/ 711794 w 1423588"/>
                <a:gd name="connsiteY9" fmla="*/ 48120 h 1438800"/>
                <a:gd name="connsiteX10" fmla="*/ 711794 w 1423588"/>
                <a:gd name="connsiteY10" fmla="*/ 0 h 1438800"/>
                <a:gd name="connsiteX11" fmla="*/ 1423588 w 1423588"/>
                <a:gd name="connsiteY11" fmla="*/ 719400 h 1438800"/>
                <a:gd name="connsiteX12" fmla="*/ 711794 w 1423588"/>
                <a:gd name="connsiteY12" fmla="*/ 1438800 h 1438800"/>
                <a:gd name="connsiteX13" fmla="*/ 0 w 1423588"/>
                <a:gd name="connsiteY13" fmla="*/ 719400 h 1438800"/>
                <a:gd name="connsiteX14" fmla="*/ 711794 w 1423588"/>
                <a:gd name="connsiteY14" fmla="*/ 0 h 14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3588" h="1438800">
                  <a:moveTo>
                    <a:pt x="711793" y="61278"/>
                  </a:moveTo>
                  <a:cubicBezTo>
                    <a:pt x="1075264" y="61278"/>
                    <a:pt x="1369916" y="355930"/>
                    <a:pt x="1369916" y="719401"/>
                  </a:cubicBezTo>
                  <a:cubicBezTo>
                    <a:pt x="1369916" y="1082872"/>
                    <a:pt x="1075264" y="1377524"/>
                    <a:pt x="711793" y="1377524"/>
                  </a:cubicBezTo>
                  <a:cubicBezTo>
                    <a:pt x="348322" y="1377524"/>
                    <a:pt x="53670" y="1082872"/>
                    <a:pt x="53670" y="719401"/>
                  </a:cubicBezTo>
                  <a:cubicBezTo>
                    <a:pt x="53670" y="355930"/>
                    <a:pt x="348322" y="61278"/>
                    <a:pt x="711793" y="61278"/>
                  </a:cubicBezTo>
                  <a:close/>
                  <a:moveTo>
                    <a:pt x="711794" y="48120"/>
                  </a:moveTo>
                  <a:cubicBezTo>
                    <a:pt x="341056" y="48120"/>
                    <a:pt x="40513" y="348663"/>
                    <a:pt x="40513" y="719401"/>
                  </a:cubicBezTo>
                  <a:cubicBezTo>
                    <a:pt x="40513" y="1090139"/>
                    <a:pt x="341056" y="1390682"/>
                    <a:pt x="711794" y="1390682"/>
                  </a:cubicBezTo>
                  <a:cubicBezTo>
                    <a:pt x="1082532" y="1390682"/>
                    <a:pt x="1383075" y="1090139"/>
                    <a:pt x="1383075" y="719401"/>
                  </a:cubicBezTo>
                  <a:cubicBezTo>
                    <a:pt x="1383075" y="348663"/>
                    <a:pt x="1082532" y="48120"/>
                    <a:pt x="711794" y="48120"/>
                  </a:cubicBezTo>
                  <a:close/>
                  <a:moveTo>
                    <a:pt x="711794" y="0"/>
                  </a:moveTo>
                  <a:cubicBezTo>
                    <a:pt x="1104907" y="0"/>
                    <a:pt x="1423588" y="322086"/>
                    <a:pt x="1423588" y="719400"/>
                  </a:cubicBezTo>
                  <a:cubicBezTo>
                    <a:pt x="1423588" y="1116714"/>
                    <a:pt x="1104907" y="1438800"/>
                    <a:pt x="711794" y="1438800"/>
                  </a:cubicBezTo>
                  <a:cubicBezTo>
                    <a:pt x="318681" y="1438800"/>
                    <a:pt x="0" y="1116714"/>
                    <a:pt x="0" y="719400"/>
                  </a:cubicBezTo>
                  <a:cubicBezTo>
                    <a:pt x="0" y="322086"/>
                    <a:pt x="318681" y="0"/>
                    <a:pt x="711794" y="0"/>
                  </a:cubicBezTo>
                  <a:close/>
                </a:path>
              </a:pathLst>
            </a:custGeom>
            <a:solidFill>
              <a:srgbClr val="628EE3"/>
            </a:solidFill>
            <a:ln>
              <a:noFill/>
            </a:ln>
            <a:effectLst/>
          </p:spPr>
          <p:style>
            <a:lnRef idx="2">
              <a:srgbClr val="628EE3">
                <a:shade val="50000"/>
              </a:srgbClr>
            </a:lnRef>
            <a:fillRef idx="1">
              <a:srgbClr val="628EE3"/>
            </a:fillRef>
            <a:effectRef idx="0">
              <a:srgbClr val="628EE3"/>
            </a:effectRef>
            <a:fontRef idx="minor">
              <a:srgbClr val="FFFFFF"/>
            </a:fontRef>
          </p:style>
          <p:txBody>
            <a:bodyPr wrap="square" tIns="378000" rtlCol="0" anchor="ctr">
              <a:normAutofit/>
            </a:bodyPr>
            <a:lstStyle/>
            <a:p>
              <a:pPr algn="ctr"/>
              <a:r>
                <a:rPr lang="zh-CN" altLang="en-US" sz="1350" dirty="0">
                  <a:solidFill>
                    <a:srgbClr val="FFFFFF"/>
                  </a:solidFill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权限和安全</a:t>
              </a:r>
            </a:p>
            <a:p>
              <a:pPr algn="ctr"/>
              <a:r>
                <a:rPr lang="zh-CN" altLang="en-US" sz="1200" dirty="0"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（读写执行权限管控</a:t>
              </a:r>
              <a:r>
                <a:rPr lang="zh-CN" altLang="en-US" sz="1350" dirty="0">
                  <a:latin typeface="新宋体" panose="02010609030101010101" pitchFamily="49" charset="-122"/>
                  <a:ea typeface="新宋体" panose="02010609030101010101" pitchFamily="49" charset="-122"/>
                  <a:sym typeface="Arial" panose="020B0604020202020204" pitchFamily="34" charset="0"/>
                </a:rPr>
                <a:t>）</a:t>
              </a:r>
              <a:endParaRPr lang="zh-CN" altLang="en-US" sz="1350" dirty="0">
                <a:solidFill>
                  <a:srgbClr val="FFFFFF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  <a:p>
              <a:pPr algn="ctr"/>
              <a:endParaRPr lang="zh-CN" altLang="en-US" sz="1350" dirty="0">
                <a:solidFill>
                  <a:srgbClr val="FFFFFF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5" name="任意多边形 94"/>
            <p:cNvSpPr/>
            <p:nvPr>
              <p:custDataLst>
                <p:tags r:id="rId11"/>
              </p:custDataLst>
            </p:nvPr>
          </p:nvSpPr>
          <p:spPr>
            <a:xfrm>
              <a:off x="2070709" y="3823466"/>
              <a:ext cx="508092" cy="457200"/>
            </a:xfrm>
            <a:custGeom>
              <a:avLst/>
              <a:gdLst>
                <a:gd name="connsiteX0" fmla="*/ 254046 w 508092"/>
                <a:gd name="connsiteY0" fmla="*/ 0 h 457200"/>
                <a:gd name="connsiteX1" fmla="*/ 410945 w 508092"/>
                <a:gd name="connsiteY1" fmla="*/ 15835 h 457200"/>
                <a:gd name="connsiteX2" fmla="*/ 508092 w 508092"/>
                <a:gd name="connsiteY2" fmla="*/ 46025 h 457200"/>
                <a:gd name="connsiteX3" fmla="*/ 508092 w 508092"/>
                <a:gd name="connsiteY3" fmla="*/ 203154 h 457200"/>
                <a:gd name="connsiteX4" fmla="*/ 254046 w 508092"/>
                <a:gd name="connsiteY4" fmla="*/ 457200 h 457200"/>
                <a:gd name="connsiteX5" fmla="*/ 0 w 508092"/>
                <a:gd name="connsiteY5" fmla="*/ 203154 h 457200"/>
                <a:gd name="connsiteX6" fmla="*/ 0 w 508092"/>
                <a:gd name="connsiteY6" fmla="*/ 46025 h 457200"/>
                <a:gd name="connsiteX7" fmla="*/ 97148 w 508092"/>
                <a:gd name="connsiteY7" fmla="*/ 15835 h 457200"/>
                <a:gd name="connsiteX8" fmla="*/ 254046 w 508092"/>
                <a:gd name="connsiteY8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092" h="457200">
                  <a:moveTo>
                    <a:pt x="254046" y="0"/>
                  </a:moveTo>
                  <a:cubicBezTo>
                    <a:pt x="307792" y="0"/>
                    <a:pt x="360265" y="5452"/>
                    <a:pt x="410945" y="15835"/>
                  </a:cubicBezTo>
                  <a:lnTo>
                    <a:pt x="508092" y="46025"/>
                  </a:lnTo>
                  <a:lnTo>
                    <a:pt x="508092" y="203154"/>
                  </a:lnTo>
                  <a:cubicBezTo>
                    <a:pt x="508092" y="343460"/>
                    <a:pt x="394352" y="457200"/>
                    <a:pt x="254046" y="457200"/>
                  </a:cubicBezTo>
                  <a:cubicBezTo>
                    <a:pt x="113740" y="457200"/>
                    <a:pt x="0" y="343460"/>
                    <a:pt x="0" y="203154"/>
                  </a:cubicBezTo>
                  <a:lnTo>
                    <a:pt x="0" y="46025"/>
                  </a:lnTo>
                  <a:lnTo>
                    <a:pt x="97148" y="15835"/>
                  </a:lnTo>
                  <a:cubicBezTo>
                    <a:pt x="147828" y="5452"/>
                    <a:pt x="200301" y="0"/>
                    <a:pt x="254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628EE3">
                <a:shade val="50000"/>
              </a:srgbClr>
            </a:lnRef>
            <a:fillRef idx="1">
              <a:srgbClr val="628EE3"/>
            </a:fillRef>
            <a:effectRef idx="0">
              <a:srgbClr val="628EE3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dirty="0">
                <a:solidFill>
                  <a:srgbClr val="628EE3"/>
                </a:solidFill>
                <a:latin typeface="新宋体" panose="02010609030101010101" pitchFamily="49" charset="-122"/>
                <a:ea typeface="新宋体" panose="0201060903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>
            <p:custDataLst>
              <p:tags r:id="rId7"/>
            </p:custDataLst>
          </p:nvPr>
        </p:nvSpPr>
        <p:spPr>
          <a:xfrm>
            <a:off x="474345" y="798830"/>
            <a:ext cx="7886699" cy="1201401"/>
          </a:xfrm>
          <a:prstGeom prst="rect">
            <a:avLst/>
          </a:prstGeom>
          <a:noFill/>
        </p:spPr>
        <p:txBody>
          <a:bodyPr wrap="square" rtlCol="0" anchor="ctr">
            <a:normAutofit fontScale="975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83838"/>
                </a:solidFill>
                <a:latin typeface="+mn-ea"/>
                <a:sym typeface="Arial" panose="020B0604020202020204" pitchFamily="34" charset="0"/>
              </a:rPr>
              <a:t>赛题背景：</a:t>
            </a:r>
            <a:r>
              <a:rPr lang="zh-CN" altLang="en-US" dirty="0">
                <a:solidFill>
                  <a:srgbClr val="383838"/>
                </a:solidFill>
                <a:latin typeface="+mn-ea"/>
                <a:sym typeface="Arial" panose="020B0604020202020204" pitchFamily="34" charset="0"/>
              </a:rPr>
              <a:t>实现更高的数据传输速率、对不同存储介质有更良好的兼容性、有更可靠的读</a:t>
            </a:r>
            <a:r>
              <a:rPr lang="en-US" altLang="zh-CN" dirty="0">
                <a:solidFill>
                  <a:srgbClr val="383838"/>
                </a:solidFill>
                <a:latin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383838"/>
                </a:solidFill>
                <a:latin typeface="+mn-ea"/>
                <a:sym typeface="Arial" panose="020B0604020202020204" pitchFamily="34" charset="0"/>
              </a:rPr>
              <a:t>写</a:t>
            </a:r>
            <a:r>
              <a:rPr lang="en-US" altLang="zh-CN" dirty="0">
                <a:solidFill>
                  <a:srgbClr val="383838"/>
                </a:solidFill>
                <a:latin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rgbClr val="383838"/>
                </a:solidFill>
                <a:latin typeface="+mn-ea"/>
                <a:sym typeface="Arial" panose="020B0604020202020204" pitchFamily="34" charset="0"/>
              </a:rPr>
              <a:t>执行权限管理。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383838"/>
              </a:solidFill>
              <a:ea typeface="Noto Sans SC"/>
              <a:sym typeface="Arial" panose="020B0604020202020204" pitchFamily="34" charset="0"/>
            </a:endParaRPr>
          </a:p>
        </p:txBody>
      </p:sp>
      <p:pic>
        <p:nvPicPr>
          <p:cNvPr id="97" name="图片 96" descr="性能 (3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3115" y="1884045"/>
            <a:ext cx="290195" cy="290195"/>
          </a:xfrm>
          <a:prstGeom prst="rect">
            <a:avLst/>
          </a:prstGeom>
        </p:spPr>
      </p:pic>
      <p:pic>
        <p:nvPicPr>
          <p:cNvPr id="98" name="图片 97" descr="硬盘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17695" y="1884045"/>
            <a:ext cx="284480" cy="284480"/>
          </a:xfrm>
          <a:prstGeom prst="rect">
            <a:avLst/>
          </a:prstGeom>
        </p:spPr>
      </p:pic>
      <p:pic>
        <p:nvPicPr>
          <p:cNvPr id="99" name="图片 98" descr="安全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0365" y="1812925"/>
            <a:ext cx="355600" cy="3556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53694" y="3533774"/>
            <a:ext cx="3059212" cy="8944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</a:rPr>
              <a:t>针对特定I/O模式优化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ea"/>
              </a:rPr>
              <a:t>资源管理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ea"/>
              </a:rPr>
              <a:t>减少延迟</a:t>
            </a:r>
          </a:p>
        </p:txBody>
      </p:sp>
      <p:sp>
        <p:nvSpPr>
          <p:cNvPr id="101" name="文本框 100"/>
          <p:cNvSpPr txBox="1"/>
          <p:nvPr>
            <p:custDataLst>
              <p:tags r:id="rId8"/>
            </p:custDataLst>
          </p:nvPr>
        </p:nvSpPr>
        <p:spPr>
          <a:xfrm>
            <a:off x="3693650" y="3536666"/>
            <a:ext cx="2007138" cy="778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</a:rPr>
              <a:t>存储硬件优化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ea"/>
              </a:rPr>
              <a:t>灵活存储策略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ea"/>
              </a:rPr>
              <a:t>自定义压缩空间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  <a:cs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9"/>
            </p:custDataLst>
          </p:nvPr>
        </p:nvSpPr>
        <p:spPr>
          <a:xfrm>
            <a:off x="6182811" y="3536666"/>
            <a:ext cx="2008108" cy="11708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</a:rPr>
              <a:t>数据加密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ea"/>
              </a:rPr>
              <a:t>访问控制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  <a:cs typeface="+mn-ea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n-ea"/>
                <a:sym typeface="+mn-ea"/>
              </a:rPr>
              <a:t>完整性保护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  <a:cs typeface="+mn-ea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新宋体" panose="02010609030101010101" pitchFamily="49" charset="-122"/>
              <a:ea typeface="新宋体" panose="02010609030101010101" pitchFamily="49" charset="-122"/>
              <a:cs typeface="+mn-ea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A709466-F357-4DFC-A7B2-2800D09CE00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1345"/>
            <a:ext cx="9144000" cy="28208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429DD60-A402-4C4F-A9F8-3511DD11A509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" y="1930394"/>
            <a:ext cx="7805795" cy="1485911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CC02DD63-5E25-402B-B2B8-D52A5E09197B}"/>
              </a:ext>
            </a:extLst>
          </p:cNvPr>
          <p:cNvSpPr/>
          <p:nvPr/>
        </p:nvSpPr>
        <p:spPr>
          <a:xfrm>
            <a:off x="668020" y="888048"/>
            <a:ext cx="3767397" cy="591026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en-US" altLang="zh-CN" sz="1600" b="1" i="0" strike="noStrike" spc="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1600" b="1" i="0" strike="noStrike" spc="0" dirty="0">
                <a:solidFill>
                  <a:srgbClr val="383838"/>
                </a:solidFill>
                <a:latin typeface="+mn-ea"/>
              </a:rPr>
              <a:t>系统调用</a:t>
            </a:r>
            <a:r>
              <a:rPr lang="en-US" altLang="zh-CN" sz="1600" b="1" i="0" strike="noStrike" spc="0" dirty="0">
                <a:solidFill>
                  <a:srgbClr val="383838"/>
                </a:solidFill>
                <a:latin typeface="+mn-ea"/>
              </a:rPr>
              <a:t>open</a:t>
            </a:r>
            <a:r>
              <a:rPr lang="zh-CN" altLang="en-US" sz="1600" b="1" i="0" strike="noStrike" spc="0" dirty="0">
                <a:solidFill>
                  <a:srgbClr val="383838"/>
                </a:solidFill>
                <a:latin typeface="+mn-ea"/>
              </a:rPr>
              <a:t>函数的流程图</a:t>
            </a: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932476E-3083-4782-9AF3-7A8402BE21E9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71" y="1881975"/>
            <a:ext cx="7848657" cy="1519249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4F7795F-8721-4435-AD72-891A517E8B30}"/>
              </a:ext>
            </a:extLst>
          </p:cNvPr>
          <p:cNvSpPr/>
          <p:nvPr/>
        </p:nvSpPr>
        <p:spPr>
          <a:xfrm>
            <a:off x="668020" y="888048"/>
            <a:ext cx="3767397" cy="591026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en-US" altLang="zh-CN" sz="1600" b="1" i="0" strike="noStrike" spc="0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1600" b="1" i="0" strike="noStrike" spc="0" dirty="0">
                <a:solidFill>
                  <a:srgbClr val="383838"/>
                </a:solidFill>
                <a:latin typeface="+mn-ea"/>
              </a:rPr>
              <a:t>系统调用</a:t>
            </a:r>
            <a:r>
              <a:rPr lang="en-US" altLang="zh-CN" sz="1600" b="1" i="0" strike="noStrike" spc="0" dirty="0">
                <a:solidFill>
                  <a:srgbClr val="383838"/>
                </a:solidFill>
                <a:latin typeface="+mn-ea"/>
              </a:rPr>
              <a:t>read</a:t>
            </a:r>
            <a:r>
              <a:rPr lang="zh-CN" altLang="en-US" sz="1600" b="1" i="0" strike="noStrike" spc="0" dirty="0">
                <a:solidFill>
                  <a:srgbClr val="383838"/>
                </a:solidFill>
                <a:latin typeface="+mn-ea"/>
              </a:rPr>
              <a:t>函数的流程图</a:t>
            </a:r>
            <a:endParaRPr lang="zh-CN" altLang="zh-CN" sz="1600" b="0" i="0" strike="noStrike" spc="0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8DB910F-D1F7-46D6-9178-B13EE178CCB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" y="1209742"/>
            <a:ext cx="6945052" cy="32187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AB7F9F-478C-44DA-BE5E-131AA6251AD2}"/>
              </a:ext>
            </a:extLst>
          </p:cNvPr>
          <p:cNvSpPr txBox="1"/>
          <p:nvPr/>
        </p:nvSpPr>
        <p:spPr>
          <a:xfrm>
            <a:off x="730250" y="729556"/>
            <a:ext cx="4572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en-US" altLang="zh-CN" b="1" dirty="0" err="1">
                <a:solidFill>
                  <a:srgbClr val="383838"/>
                </a:solidFill>
                <a:latin typeface="+mn-ea"/>
              </a:rPr>
              <a:t>inode</a:t>
            </a:r>
            <a:r>
              <a:rPr lang="zh-CN" altLang="en-US" b="1" dirty="0">
                <a:solidFill>
                  <a:srgbClr val="383838"/>
                </a:solidFill>
                <a:latin typeface="+mn-ea"/>
              </a:rPr>
              <a:t>结构体</a:t>
            </a:r>
            <a:endParaRPr lang="en-US" altLang="zh-CN" b="1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387E987-9C3F-4A2D-A14E-F5A38F4A1F8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" y="1192527"/>
            <a:ext cx="7763700" cy="306039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5111EB8-7636-40F7-A321-EFF2974BE55B}"/>
              </a:ext>
            </a:extLst>
          </p:cNvPr>
          <p:cNvSpPr/>
          <p:nvPr/>
        </p:nvSpPr>
        <p:spPr>
          <a:xfrm>
            <a:off x="615950" y="700484"/>
            <a:ext cx="4891983" cy="591026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en-US" altLang="zh-CN" b="1" dirty="0">
                <a:solidFill>
                  <a:srgbClr val="383838"/>
                </a:solidFill>
                <a:latin typeface="+mn-ea"/>
              </a:rPr>
              <a:t>superblock</a:t>
            </a:r>
            <a:r>
              <a:rPr lang="zh-CN" altLang="en-US" b="1" dirty="0">
                <a:solidFill>
                  <a:srgbClr val="383838"/>
                </a:solidFill>
                <a:latin typeface="+mn-ea"/>
              </a:rPr>
              <a:t>结构体</a:t>
            </a:r>
            <a:endParaRPr lang="en-US" altLang="zh-CN" b="1" dirty="0">
              <a:solidFill>
                <a:srgbClr val="383838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B1892F5-D261-4781-B33B-87399E6FC3E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92837-41E2-4494-A82B-F924BC6CA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970"/>
          <a:stretch/>
        </p:blipFill>
        <p:spPr>
          <a:xfrm>
            <a:off x="856614" y="1479074"/>
            <a:ext cx="6985001" cy="2840752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F95181ED-FEAC-41D1-A1AF-0ACF5F1A90C6}"/>
              </a:ext>
            </a:extLst>
          </p:cNvPr>
          <p:cNvSpPr/>
          <p:nvPr/>
        </p:nvSpPr>
        <p:spPr>
          <a:xfrm>
            <a:off x="803967" y="823674"/>
            <a:ext cx="4891983" cy="591026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en-US" altLang="zh-CN" b="1" dirty="0" err="1">
                <a:solidFill>
                  <a:srgbClr val="383838"/>
                </a:solidFill>
                <a:latin typeface="+mn-ea"/>
              </a:rPr>
              <a:t>address_space_operations</a:t>
            </a:r>
            <a:r>
              <a:rPr lang="zh-CN" altLang="en-US" b="1" dirty="0">
                <a:solidFill>
                  <a:srgbClr val="383838"/>
                </a:solidFill>
                <a:latin typeface="+mn-ea"/>
              </a:rPr>
              <a:t>结构体</a:t>
            </a:r>
            <a:endParaRPr lang="en-US" altLang="zh-CN" b="1" dirty="0">
              <a:solidFill>
                <a:srgbClr val="38383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816116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1EB5091-3403-47E8-9663-20E96B9A8F4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设计中部分重要技术细节</a:t>
            </a:r>
            <a:endParaRPr lang="en-US" altLang="en-US" sz="2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92837-41E2-4494-A82B-F924BC6CA5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973" b="-1566"/>
          <a:stretch/>
        </p:blipFill>
        <p:spPr>
          <a:xfrm>
            <a:off x="668020" y="1504950"/>
            <a:ext cx="8001001" cy="24003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9D5E3377-510A-4335-8E18-5500E7AF2219}"/>
              </a:ext>
            </a:extLst>
          </p:cNvPr>
          <p:cNvSpPr/>
          <p:nvPr/>
        </p:nvSpPr>
        <p:spPr>
          <a:xfrm>
            <a:off x="668020" y="888048"/>
            <a:ext cx="3767397" cy="591026"/>
          </a:xfrm>
          <a:prstGeom prst="rect">
            <a:avLst/>
          </a:prstGeom>
          <a:noFill/>
        </p:spPr>
        <p:txBody>
          <a:bodyPr wrap="square" anchor="t"/>
          <a:lstStyle/>
          <a:p>
            <a:pPr marL="342900" lvl="0" indent="-342900" algn="l" defTabSz="914400">
              <a:lnSpc>
                <a:spcPct val="150000"/>
              </a:lnSpc>
              <a:buSzPct val="100000"/>
              <a:buFont typeface="Wingdings" panose="05000000000000000000" charset="0"/>
              <a:buChar char="u"/>
            </a:pPr>
            <a:r>
              <a:rPr lang="en-US" altLang="zh-CN" b="1" dirty="0" err="1">
                <a:solidFill>
                  <a:srgbClr val="383838"/>
                </a:solidFill>
                <a:latin typeface="+mn-ea"/>
              </a:rPr>
              <a:t>file_operations</a:t>
            </a:r>
            <a:r>
              <a:rPr lang="zh-CN" altLang="en-US" b="1" dirty="0">
                <a:solidFill>
                  <a:srgbClr val="383838"/>
                </a:solidFill>
                <a:latin typeface="+mn-ea"/>
              </a:rPr>
              <a:t>结构体</a:t>
            </a:r>
            <a:endParaRPr lang="en-US" altLang="zh-CN" b="1" dirty="0">
              <a:solidFill>
                <a:srgbClr val="38383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0965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9657F0B-9BBF-41B6-8FF2-1FE289B544D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2190273" y="1733550"/>
            <a:ext cx="4763453" cy="1676400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</a:t>
            </a:r>
            <a:r>
              <a:rPr lang="en-US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团队分工</a:t>
            </a:r>
            <a:r>
              <a:rPr lang="en-US" altLang="en-US" sz="3200" b="1" dirty="0" err="1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与协同工作</a:t>
            </a:r>
            <a:endParaRPr lang="zh-CN" altLang="en-US" sz="3200" b="1" dirty="0" err="1">
              <a:solidFill>
                <a:srgbClr val="06248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4534398-297D-4313-9DBB-EF3DA82DC9D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en-US" altLang="en-US" sz="2400" b="1" dirty="0" err="1">
                <a:solidFill>
                  <a:srgbClr val="062486"/>
                </a:solidFill>
                <a:latin typeface="+mn-ea"/>
              </a:rPr>
              <a:t>分工和协作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97041" y="775138"/>
            <a:ext cx="6038160" cy="365335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CEA6E70-F78F-460E-846C-747D1BDB15A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802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indent="0">
              <a:buNone/>
            </a:pPr>
            <a:r>
              <a:rPr lang="en-US" altLang="en-US" sz="2400" b="1" dirty="0" err="1">
                <a:solidFill>
                  <a:srgbClr val="062486"/>
                </a:solidFill>
                <a:latin typeface="+mn-ea"/>
              </a:rPr>
              <a:t>分工和协作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65" y="927258"/>
            <a:ext cx="4385897" cy="31670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77" y="937735"/>
            <a:ext cx="4194811" cy="31461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C79526-C257-446A-BBBC-004B1F0AD06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highlight>
                <a:srgbClr val="00FFFF"/>
              </a:highlight>
            </a:endParaRPr>
          </a:p>
        </p:txBody>
      </p:sp>
      <p:sp>
        <p:nvSpPr>
          <p:cNvPr id="2" name="Text 0"/>
          <p:cNvSpPr/>
          <p:nvPr/>
        </p:nvSpPr>
        <p:spPr>
          <a:xfrm>
            <a:off x="47244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lvl="0" indent="0">
              <a:buNone/>
            </a:pPr>
            <a:r>
              <a:rPr lang="zh-CN" altLang="zh-CN" sz="2400" b="1" dirty="0">
                <a:solidFill>
                  <a:srgbClr val="062486"/>
                </a:solidFill>
                <a:latin typeface="+mn-ea"/>
              </a:rPr>
              <a:t>新设计的文件系统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四大功能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45135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916165" y="1015223"/>
            <a:ext cx="4105463" cy="672893"/>
          </a:xfrm>
          <a:custGeom>
            <a:avLst/>
            <a:gdLst>
              <a:gd name="connsiteX0" fmla="*/ 112151 w 672893"/>
              <a:gd name="connsiteY0" fmla="*/ 0 h 3802761"/>
              <a:gd name="connsiteX1" fmla="*/ 560742 w 672893"/>
              <a:gd name="connsiteY1" fmla="*/ 0 h 3802761"/>
              <a:gd name="connsiteX2" fmla="*/ 672893 w 672893"/>
              <a:gd name="connsiteY2" fmla="*/ 112151 h 3802761"/>
              <a:gd name="connsiteX3" fmla="*/ 672893 w 672893"/>
              <a:gd name="connsiteY3" fmla="*/ 3802761 h 3802761"/>
              <a:gd name="connsiteX4" fmla="*/ 672893 w 672893"/>
              <a:gd name="connsiteY4" fmla="*/ 3802761 h 3802761"/>
              <a:gd name="connsiteX5" fmla="*/ 0 w 672893"/>
              <a:gd name="connsiteY5" fmla="*/ 3802761 h 3802761"/>
              <a:gd name="connsiteX6" fmla="*/ 0 w 672893"/>
              <a:gd name="connsiteY6" fmla="*/ 3802761 h 3802761"/>
              <a:gd name="connsiteX7" fmla="*/ 0 w 672893"/>
              <a:gd name="connsiteY7" fmla="*/ 112151 h 3802761"/>
              <a:gd name="connsiteX8" fmla="*/ 112151 w 672893"/>
              <a:gd name="connsiteY8" fmla="*/ 0 h 3802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93" h="3802761">
                <a:moveTo>
                  <a:pt x="672893" y="633806"/>
                </a:moveTo>
                <a:lnTo>
                  <a:pt x="672893" y="3168955"/>
                </a:lnTo>
                <a:cubicBezTo>
                  <a:pt x="672893" y="3518995"/>
                  <a:pt x="664008" y="3802761"/>
                  <a:pt x="653048" y="3802761"/>
                </a:cubicBezTo>
                <a:lnTo>
                  <a:pt x="0" y="3802761"/>
                </a:lnTo>
                <a:lnTo>
                  <a:pt x="0" y="3802761"/>
                </a:lnTo>
                <a:lnTo>
                  <a:pt x="0" y="0"/>
                </a:lnTo>
                <a:lnTo>
                  <a:pt x="0" y="0"/>
                </a:lnTo>
                <a:lnTo>
                  <a:pt x="653048" y="0"/>
                </a:lnTo>
                <a:cubicBezTo>
                  <a:pt x="664008" y="0"/>
                  <a:pt x="672893" y="283766"/>
                  <a:pt x="672893" y="633806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53803" rIns="74758" bIns="53803" numCol="1" spcCol="1270" anchor="ctr" anchorCtr="0">
            <a:noAutofit/>
          </a:bodyPr>
          <a:lstStyle/>
          <a:p>
            <a:pPr marL="0" lvl="1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zh-CN" sz="1200" kern="1200" dirty="0">
                <a:latin typeface="+mn-ea"/>
                <a:sym typeface="+mn-ea"/>
              </a:rPr>
              <a:t>通过创建专门的</a:t>
            </a:r>
            <a:r>
              <a:rPr lang="en-US" altLang="en-US" sz="1200" kern="1200" dirty="0">
                <a:latin typeface="+mn-ea"/>
                <a:sym typeface="+mn-ea"/>
              </a:rPr>
              <a:t>Linux</a:t>
            </a:r>
            <a:r>
              <a:rPr lang="zh-CN" altLang="zh-CN" sz="1200" kern="1200" dirty="0">
                <a:latin typeface="+mn-ea"/>
                <a:sym typeface="+mn-ea"/>
              </a:rPr>
              <a:t>内核模块，新设计的文件系统与现有的</a:t>
            </a:r>
            <a:r>
              <a:rPr lang="en-US" altLang="zh-CN" sz="1200" kern="1200" dirty="0">
                <a:latin typeface="+mn-ea"/>
                <a:sym typeface="+mn-ea"/>
              </a:rPr>
              <a:t>Linux</a:t>
            </a:r>
            <a:r>
              <a:rPr lang="zh-CN" altLang="zh-CN" sz="1200" kern="1200" dirty="0">
                <a:latin typeface="+mn-ea"/>
                <a:sym typeface="+mn-ea"/>
              </a:rPr>
              <a:t>虚拟文件系统</a:t>
            </a:r>
            <a:r>
              <a:rPr lang="en-US" altLang="en-US" sz="1200" kern="1200" dirty="0">
                <a:latin typeface="+mn-ea"/>
                <a:sym typeface="+mn-ea"/>
              </a:rPr>
              <a:t>VFS</a:t>
            </a:r>
            <a:r>
              <a:rPr lang="zh-CN" altLang="zh-CN" sz="1200" kern="1200" dirty="0">
                <a:latin typeface="+mn-ea"/>
                <a:sym typeface="+mn-ea"/>
              </a:rPr>
              <a:t>框架进行了对接，实现了</a:t>
            </a:r>
            <a:r>
              <a:rPr lang="en-US" altLang="en-US" sz="1200" kern="1200" dirty="0">
                <a:latin typeface="+mn-ea"/>
                <a:sym typeface="+mn-ea"/>
              </a:rPr>
              <a:t>superblock</a:t>
            </a:r>
            <a:r>
              <a:rPr lang="zh-CN" altLang="zh-CN" sz="1200" kern="1200" dirty="0">
                <a:latin typeface="+mn-ea"/>
                <a:sym typeface="+mn-ea"/>
              </a:rPr>
              <a:t>、</a:t>
            </a:r>
            <a:r>
              <a:rPr lang="en-US" altLang="en-US" sz="1200" kern="1200" dirty="0" err="1">
                <a:latin typeface="+mn-ea"/>
                <a:sym typeface="+mn-ea"/>
              </a:rPr>
              <a:t>dentry</a:t>
            </a:r>
            <a:r>
              <a:rPr lang="zh-CN" altLang="zh-CN" sz="1200" kern="1200" dirty="0">
                <a:latin typeface="+mn-ea"/>
                <a:sym typeface="+mn-ea"/>
              </a:rPr>
              <a:t>、</a:t>
            </a:r>
            <a:r>
              <a:rPr lang="en-US" altLang="en-US" sz="1200" kern="1200" dirty="0" err="1">
                <a:latin typeface="+mn-ea"/>
                <a:sym typeface="+mn-ea"/>
              </a:rPr>
              <a:t>inode</a:t>
            </a:r>
            <a:r>
              <a:rPr lang="zh-CN" altLang="zh-CN" sz="1200" kern="1200" dirty="0">
                <a:latin typeface="+mn-ea"/>
                <a:sym typeface="+mn-ea"/>
              </a:rPr>
              <a:t>等数据结构和读写接口。</a:t>
            </a:r>
            <a:endParaRPr lang="zh-CN" altLang="en-US" sz="1200" kern="1200" dirty="0">
              <a:latin typeface="+mn-ea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165575" y="914285"/>
            <a:ext cx="1635025" cy="774304"/>
          </a:xfrm>
          <a:custGeom>
            <a:avLst/>
            <a:gdLst>
              <a:gd name="connsiteX0" fmla="*/ 0 w 1190839"/>
              <a:gd name="connsiteY0" fmla="*/ 112454 h 674710"/>
              <a:gd name="connsiteX1" fmla="*/ 112454 w 1190839"/>
              <a:gd name="connsiteY1" fmla="*/ 0 h 674710"/>
              <a:gd name="connsiteX2" fmla="*/ 1078385 w 1190839"/>
              <a:gd name="connsiteY2" fmla="*/ 0 h 674710"/>
              <a:gd name="connsiteX3" fmla="*/ 1190839 w 1190839"/>
              <a:gd name="connsiteY3" fmla="*/ 112454 h 674710"/>
              <a:gd name="connsiteX4" fmla="*/ 1190839 w 1190839"/>
              <a:gd name="connsiteY4" fmla="*/ 562256 h 674710"/>
              <a:gd name="connsiteX5" fmla="*/ 1078385 w 1190839"/>
              <a:gd name="connsiteY5" fmla="*/ 674710 h 674710"/>
              <a:gd name="connsiteX6" fmla="*/ 112454 w 1190839"/>
              <a:gd name="connsiteY6" fmla="*/ 674710 h 674710"/>
              <a:gd name="connsiteX7" fmla="*/ 0 w 1190839"/>
              <a:gd name="connsiteY7" fmla="*/ 562256 h 674710"/>
              <a:gd name="connsiteX8" fmla="*/ 0 w 1190839"/>
              <a:gd name="connsiteY8" fmla="*/ 112454 h 67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839" h="674710">
                <a:moveTo>
                  <a:pt x="0" y="112454"/>
                </a:moveTo>
                <a:cubicBezTo>
                  <a:pt x="0" y="50347"/>
                  <a:pt x="50347" y="0"/>
                  <a:pt x="112454" y="0"/>
                </a:cubicBezTo>
                <a:lnTo>
                  <a:pt x="1078385" y="0"/>
                </a:lnTo>
                <a:cubicBezTo>
                  <a:pt x="1140492" y="0"/>
                  <a:pt x="1190839" y="50347"/>
                  <a:pt x="1190839" y="112454"/>
                </a:cubicBezTo>
                <a:lnTo>
                  <a:pt x="1190839" y="562256"/>
                </a:lnTo>
                <a:cubicBezTo>
                  <a:pt x="1190839" y="624363"/>
                  <a:pt x="1140492" y="674710"/>
                  <a:pt x="1078385" y="674710"/>
                </a:cubicBezTo>
                <a:lnTo>
                  <a:pt x="112454" y="674710"/>
                </a:lnTo>
                <a:cubicBezTo>
                  <a:pt x="50347" y="674710"/>
                  <a:pt x="0" y="624363"/>
                  <a:pt x="0" y="562256"/>
                </a:cubicBezTo>
                <a:lnTo>
                  <a:pt x="0" y="112454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037" tIns="51987" rIns="71037" bIns="51987" numCol="1" spcCol="1270" anchor="ctr" anchorCtr="0">
            <a:noAutofit/>
          </a:bodyPr>
          <a:lstStyle/>
          <a:p>
            <a:pPr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更好</a:t>
            </a:r>
            <a:r>
              <a:rPr lang="en-US" altLang="en-US" sz="1600" b="1" kern="12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支持VFS</a:t>
            </a:r>
            <a:endParaRPr lang="en-US" altLang="en-US" sz="1600" b="1" kern="12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1600" b="1" kern="12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实现</a:t>
            </a:r>
            <a:r>
              <a:rPr lang="zh-CN" altLang="en-US" sz="1600" b="1" kern="12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介质</a:t>
            </a:r>
            <a:r>
              <a:rPr lang="en-US" altLang="en-US" sz="1600" b="1" kern="12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兼容性</a:t>
            </a:r>
            <a:endParaRPr lang="en-US" altLang="en-US" sz="1600" b="1" kern="12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4912066" y="1820973"/>
            <a:ext cx="4109562" cy="657322"/>
          </a:xfrm>
          <a:custGeom>
            <a:avLst/>
            <a:gdLst>
              <a:gd name="connsiteX0" fmla="*/ 109556 w 657322"/>
              <a:gd name="connsiteY0" fmla="*/ 0 h 3806558"/>
              <a:gd name="connsiteX1" fmla="*/ 547766 w 657322"/>
              <a:gd name="connsiteY1" fmla="*/ 0 h 3806558"/>
              <a:gd name="connsiteX2" fmla="*/ 657322 w 657322"/>
              <a:gd name="connsiteY2" fmla="*/ 109556 h 3806558"/>
              <a:gd name="connsiteX3" fmla="*/ 657322 w 657322"/>
              <a:gd name="connsiteY3" fmla="*/ 3806558 h 3806558"/>
              <a:gd name="connsiteX4" fmla="*/ 657322 w 657322"/>
              <a:gd name="connsiteY4" fmla="*/ 3806558 h 3806558"/>
              <a:gd name="connsiteX5" fmla="*/ 0 w 657322"/>
              <a:gd name="connsiteY5" fmla="*/ 3806558 h 3806558"/>
              <a:gd name="connsiteX6" fmla="*/ 0 w 657322"/>
              <a:gd name="connsiteY6" fmla="*/ 3806558 h 3806558"/>
              <a:gd name="connsiteX7" fmla="*/ 0 w 657322"/>
              <a:gd name="connsiteY7" fmla="*/ 109556 h 3806558"/>
              <a:gd name="connsiteX8" fmla="*/ 109556 w 657322"/>
              <a:gd name="connsiteY8" fmla="*/ 0 h 380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322" h="3806558">
                <a:moveTo>
                  <a:pt x="657322" y="634440"/>
                </a:moveTo>
                <a:lnTo>
                  <a:pt x="657322" y="3172118"/>
                </a:lnTo>
                <a:cubicBezTo>
                  <a:pt x="657322" y="3522509"/>
                  <a:pt x="648852" y="3806558"/>
                  <a:pt x="638404" y="3806558"/>
                </a:cubicBezTo>
                <a:lnTo>
                  <a:pt x="0" y="3806558"/>
                </a:lnTo>
                <a:lnTo>
                  <a:pt x="0" y="3806558"/>
                </a:lnTo>
                <a:lnTo>
                  <a:pt x="0" y="0"/>
                </a:lnTo>
                <a:lnTo>
                  <a:pt x="0" y="0"/>
                </a:lnTo>
                <a:lnTo>
                  <a:pt x="638404" y="0"/>
                </a:lnTo>
                <a:cubicBezTo>
                  <a:pt x="648852" y="0"/>
                  <a:pt x="657322" y="284049"/>
                  <a:pt x="657322" y="634440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53043" rIns="73998" bIns="53043" numCol="1" spcCol="1270" anchor="ctr" anchorCtr="0">
            <a:noAutofit/>
          </a:bodyPr>
          <a:lstStyle/>
          <a:p>
            <a:pPr marL="0" lvl="1" algn="l" defTabSz="48895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zh-CN" sz="1200" kern="1200" dirty="0">
                <a:latin typeface="+mn-ea"/>
                <a:sym typeface="+mn-ea"/>
              </a:rPr>
              <a:t>新设计的文件系统不仅实现了传统文件系统的基本功能，如读、写、增、删、改、查等，</a:t>
            </a:r>
            <a:r>
              <a:rPr lang="zh-CN" altLang="en-US" sz="1200" kern="1200" dirty="0">
                <a:latin typeface="+mn-ea"/>
                <a:sym typeface="+mn-ea"/>
              </a:rPr>
              <a:t>还大大提高了文件的传输效率，使文件的读写更加流畅</a:t>
            </a:r>
            <a:endParaRPr lang="zh-CN" altLang="en-US" sz="1200" kern="1200" dirty="0">
              <a:latin typeface="+mn-ea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3160867" y="1728101"/>
            <a:ext cx="1639732" cy="769072"/>
          </a:xfrm>
          <a:custGeom>
            <a:avLst/>
            <a:gdLst>
              <a:gd name="connsiteX0" fmla="*/ 0 w 1188667"/>
              <a:gd name="connsiteY0" fmla="*/ 111694 h 670151"/>
              <a:gd name="connsiteX1" fmla="*/ 111694 w 1188667"/>
              <a:gd name="connsiteY1" fmla="*/ 0 h 670151"/>
              <a:gd name="connsiteX2" fmla="*/ 1076973 w 1188667"/>
              <a:gd name="connsiteY2" fmla="*/ 0 h 670151"/>
              <a:gd name="connsiteX3" fmla="*/ 1188667 w 1188667"/>
              <a:gd name="connsiteY3" fmla="*/ 111694 h 670151"/>
              <a:gd name="connsiteX4" fmla="*/ 1188667 w 1188667"/>
              <a:gd name="connsiteY4" fmla="*/ 558457 h 670151"/>
              <a:gd name="connsiteX5" fmla="*/ 1076973 w 1188667"/>
              <a:gd name="connsiteY5" fmla="*/ 670151 h 670151"/>
              <a:gd name="connsiteX6" fmla="*/ 111694 w 1188667"/>
              <a:gd name="connsiteY6" fmla="*/ 670151 h 670151"/>
              <a:gd name="connsiteX7" fmla="*/ 0 w 1188667"/>
              <a:gd name="connsiteY7" fmla="*/ 558457 h 670151"/>
              <a:gd name="connsiteX8" fmla="*/ 0 w 1188667"/>
              <a:gd name="connsiteY8" fmla="*/ 111694 h 670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8667" h="670151">
                <a:moveTo>
                  <a:pt x="0" y="111694"/>
                </a:moveTo>
                <a:cubicBezTo>
                  <a:pt x="0" y="50007"/>
                  <a:pt x="50007" y="0"/>
                  <a:pt x="111694" y="0"/>
                </a:cubicBezTo>
                <a:lnTo>
                  <a:pt x="1076973" y="0"/>
                </a:lnTo>
                <a:cubicBezTo>
                  <a:pt x="1138660" y="0"/>
                  <a:pt x="1188667" y="50007"/>
                  <a:pt x="1188667" y="111694"/>
                </a:cubicBezTo>
                <a:lnTo>
                  <a:pt x="1188667" y="558457"/>
                </a:lnTo>
                <a:cubicBezTo>
                  <a:pt x="1188667" y="620144"/>
                  <a:pt x="1138660" y="670151"/>
                  <a:pt x="1076973" y="670151"/>
                </a:cubicBezTo>
                <a:lnTo>
                  <a:pt x="111694" y="670151"/>
                </a:lnTo>
                <a:cubicBezTo>
                  <a:pt x="50007" y="670151"/>
                  <a:pt x="0" y="620144"/>
                  <a:pt x="0" y="558457"/>
                </a:cubicBezTo>
                <a:lnTo>
                  <a:pt x="0" y="111694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814" tIns="51764" rIns="70814" bIns="51764" numCol="1" spcCol="1270" anchor="ctr" anchorCtr="0">
            <a:noAutofit/>
          </a:bodyPr>
          <a:lstStyle/>
          <a:p>
            <a:pPr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/>
              <a:t>更流畅读写</a:t>
            </a:r>
          </a:p>
          <a:p>
            <a:pPr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/>
              <a:t>提高传输效率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4936117" y="2596737"/>
            <a:ext cx="4091678" cy="672894"/>
          </a:xfrm>
          <a:custGeom>
            <a:avLst/>
            <a:gdLst>
              <a:gd name="connsiteX0" fmla="*/ 112151 w 672893"/>
              <a:gd name="connsiteY0" fmla="*/ 0 h 3789992"/>
              <a:gd name="connsiteX1" fmla="*/ 560742 w 672893"/>
              <a:gd name="connsiteY1" fmla="*/ 0 h 3789992"/>
              <a:gd name="connsiteX2" fmla="*/ 672893 w 672893"/>
              <a:gd name="connsiteY2" fmla="*/ 112151 h 3789992"/>
              <a:gd name="connsiteX3" fmla="*/ 672893 w 672893"/>
              <a:gd name="connsiteY3" fmla="*/ 3789992 h 3789992"/>
              <a:gd name="connsiteX4" fmla="*/ 672893 w 672893"/>
              <a:gd name="connsiteY4" fmla="*/ 3789992 h 3789992"/>
              <a:gd name="connsiteX5" fmla="*/ 0 w 672893"/>
              <a:gd name="connsiteY5" fmla="*/ 3789992 h 3789992"/>
              <a:gd name="connsiteX6" fmla="*/ 0 w 672893"/>
              <a:gd name="connsiteY6" fmla="*/ 3789992 h 3789992"/>
              <a:gd name="connsiteX7" fmla="*/ 0 w 672893"/>
              <a:gd name="connsiteY7" fmla="*/ 112151 h 3789992"/>
              <a:gd name="connsiteX8" fmla="*/ 112151 w 672893"/>
              <a:gd name="connsiteY8" fmla="*/ 0 h 378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93" h="3789992">
                <a:moveTo>
                  <a:pt x="672893" y="631679"/>
                </a:moveTo>
                <a:lnTo>
                  <a:pt x="672893" y="3158313"/>
                </a:lnTo>
                <a:cubicBezTo>
                  <a:pt x="672893" y="3507176"/>
                  <a:pt x="663978" y="3789989"/>
                  <a:pt x="652981" y="3789989"/>
                </a:cubicBezTo>
                <a:lnTo>
                  <a:pt x="0" y="3789989"/>
                </a:lnTo>
                <a:lnTo>
                  <a:pt x="0" y="3789989"/>
                </a:lnTo>
                <a:lnTo>
                  <a:pt x="0" y="3"/>
                </a:lnTo>
                <a:lnTo>
                  <a:pt x="0" y="3"/>
                </a:lnTo>
                <a:lnTo>
                  <a:pt x="652981" y="3"/>
                </a:lnTo>
                <a:cubicBezTo>
                  <a:pt x="663978" y="3"/>
                  <a:pt x="672893" y="282816"/>
                  <a:pt x="672893" y="631679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1" tIns="53803" rIns="74758" bIns="53804" numCol="1" spcCol="1270" anchor="ctr" anchorCtr="0">
            <a:noAutofit/>
          </a:bodyPr>
          <a:lstStyle/>
          <a:p>
            <a:pPr marL="0" lvl="1" algn="l" defTabSz="3556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+mn-ea"/>
                <a:cs typeface="+mn-cs"/>
              </a:rPr>
              <a:t>新设计的文件系统支持不同用户不同权限属性，保障了用户的文件不被轻易更改，使我们的文件系统实现了更好的安全性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3149612" y="2521862"/>
            <a:ext cx="1650987" cy="822644"/>
          </a:xfrm>
          <a:custGeom>
            <a:avLst/>
            <a:gdLst>
              <a:gd name="connsiteX0" fmla="*/ 0 w 1203807"/>
              <a:gd name="connsiteY0" fmla="*/ 119475 h 716833"/>
              <a:gd name="connsiteX1" fmla="*/ 119475 w 1203807"/>
              <a:gd name="connsiteY1" fmla="*/ 0 h 716833"/>
              <a:gd name="connsiteX2" fmla="*/ 1084332 w 1203807"/>
              <a:gd name="connsiteY2" fmla="*/ 0 h 716833"/>
              <a:gd name="connsiteX3" fmla="*/ 1203807 w 1203807"/>
              <a:gd name="connsiteY3" fmla="*/ 119475 h 716833"/>
              <a:gd name="connsiteX4" fmla="*/ 1203807 w 1203807"/>
              <a:gd name="connsiteY4" fmla="*/ 597358 h 716833"/>
              <a:gd name="connsiteX5" fmla="*/ 1084332 w 1203807"/>
              <a:gd name="connsiteY5" fmla="*/ 716833 h 716833"/>
              <a:gd name="connsiteX6" fmla="*/ 119475 w 1203807"/>
              <a:gd name="connsiteY6" fmla="*/ 716833 h 716833"/>
              <a:gd name="connsiteX7" fmla="*/ 0 w 1203807"/>
              <a:gd name="connsiteY7" fmla="*/ 597358 h 716833"/>
              <a:gd name="connsiteX8" fmla="*/ 0 w 1203807"/>
              <a:gd name="connsiteY8" fmla="*/ 119475 h 716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3807" h="716833">
                <a:moveTo>
                  <a:pt x="0" y="119475"/>
                </a:moveTo>
                <a:cubicBezTo>
                  <a:pt x="0" y="53491"/>
                  <a:pt x="53491" y="0"/>
                  <a:pt x="119475" y="0"/>
                </a:cubicBezTo>
                <a:lnTo>
                  <a:pt x="1084332" y="0"/>
                </a:lnTo>
                <a:cubicBezTo>
                  <a:pt x="1150316" y="0"/>
                  <a:pt x="1203807" y="53491"/>
                  <a:pt x="1203807" y="119475"/>
                </a:cubicBezTo>
                <a:lnTo>
                  <a:pt x="1203807" y="597358"/>
                </a:lnTo>
                <a:cubicBezTo>
                  <a:pt x="1203807" y="663342"/>
                  <a:pt x="1150316" y="716833"/>
                  <a:pt x="1084332" y="716833"/>
                </a:cubicBezTo>
                <a:lnTo>
                  <a:pt x="119475" y="716833"/>
                </a:lnTo>
                <a:cubicBezTo>
                  <a:pt x="53491" y="716833"/>
                  <a:pt x="0" y="663342"/>
                  <a:pt x="0" y="597358"/>
                </a:cubicBezTo>
                <a:lnTo>
                  <a:pt x="0" y="119475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093" tIns="54043" rIns="73093" bIns="54043" numCol="1" spcCol="1270" anchor="ctr" anchorCtr="0">
            <a:noAutofit/>
          </a:bodyPr>
          <a:lstStyle/>
          <a:p>
            <a:pPr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1600" b="1" kern="1200" dirty="0">
                <a:latin typeface="+mn-ea"/>
                <a:sym typeface="+mn-ea"/>
              </a:rPr>
              <a:t>权限属性管理</a:t>
            </a:r>
          </a:p>
          <a:p>
            <a:pPr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1600" b="1" kern="1200" dirty="0">
                <a:latin typeface="+mn-ea"/>
                <a:sym typeface="+mn-ea"/>
              </a:rPr>
              <a:t>更好的安全性</a:t>
            </a:r>
          </a:p>
        </p:txBody>
      </p:sp>
      <p:sp>
        <p:nvSpPr>
          <p:cNvPr id="18" name="任意多边形 17"/>
          <p:cNvSpPr/>
          <p:nvPr/>
        </p:nvSpPr>
        <p:spPr>
          <a:xfrm>
            <a:off x="4912066" y="3477771"/>
            <a:ext cx="4102068" cy="757044"/>
          </a:xfrm>
          <a:custGeom>
            <a:avLst/>
            <a:gdLst>
              <a:gd name="connsiteX0" fmla="*/ 112151 w 672893"/>
              <a:gd name="connsiteY0" fmla="*/ 0 h 3799617"/>
              <a:gd name="connsiteX1" fmla="*/ 560742 w 672893"/>
              <a:gd name="connsiteY1" fmla="*/ 0 h 3799617"/>
              <a:gd name="connsiteX2" fmla="*/ 672893 w 672893"/>
              <a:gd name="connsiteY2" fmla="*/ 112151 h 3799617"/>
              <a:gd name="connsiteX3" fmla="*/ 672893 w 672893"/>
              <a:gd name="connsiteY3" fmla="*/ 3799617 h 3799617"/>
              <a:gd name="connsiteX4" fmla="*/ 672893 w 672893"/>
              <a:gd name="connsiteY4" fmla="*/ 3799617 h 3799617"/>
              <a:gd name="connsiteX5" fmla="*/ 0 w 672893"/>
              <a:gd name="connsiteY5" fmla="*/ 3799617 h 3799617"/>
              <a:gd name="connsiteX6" fmla="*/ 0 w 672893"/>
              <a:gd name="connsiteY6" fmla="*/ 3799617 h 3799617"/>
              <a:gd name="connsiteX7" fmla="*/ 0 w 672893"/>
              <a:gd name="connsiteY7" fmla="*/ 112151 h 3799617"/>
              <a:gd name="connsiteX8" fmla="*/ 112151 w 672893"/>
              <a:gd name="connsiteY8" fmla="*/ 0 h 379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893" h="3799617">
                <a:moveTo>
                  <a:pt x="672893" y="633282"/>
                </a:moveTo>
                <a:lnTo>
                  <a:pt x="672893" y="3166335"/>
                </a:lnTo>
                <a:cubicBezTo>
                  <a:pt x="672893" y="3516085"/>
                  <a:pt x="664001" y="3799617"/>
                  <a:pt x="653032" y="3799617"/>
                </a:cubicBezTo>
                <a:lnTo>
                  <a:pt x="0" y="3799617"/>
                </a:lnTo>
                <a:lnTo>
                  <a:pt x="0" y="3799617"/>
                </a:lnTo>
                <a:lnTo>
                  <a:pt x="0" y="0"/>
                </a:lnTo>
                <a:lnTo>
                  <a:pt x="0" y="0"/>
                </a:lnTo>
                <a:lnTo>
                  <a:pt x="653032" y="0"/>
                </a:lnTo>
                <a:cubicBezTo>
                  <a:pt x="664001" y="0"/>
                  <a:pt x="672893" y="283532"/>
                  <a:pt x="672893" y="633282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10" tIns="53803" rIns="74758" bIns="53804" numCol="1" spcCol="1270" anchor="ctr" anchorCtr="0">
            <a:noAutofit/>
          </a:bodyPr>
          <a:lstStyle/>
          <a:p>
            <a:pPr marL="0" lvl="1" algn="l" defTabSz="355600">
              <a:lnSpc>
                <a:spcPct val="100000"/>
              </a:lnSpc>
              <a:spcBef>
                <a:spcPct val="0"/>
              </a:spcBef>
              <a:spcAft>
                <a:spcPct val="15000"/>
              </a:spcAft>
            </a:pPr>
            <a:r>
              <a:rPr lang="zh-CN" altLang="en-US" sz="12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+mn-ea"/>
                <a:cs typeface="+mn-cs"/>
              </a:rPr>
              <a:t>通过编写测试脚本与一键运行脚本，成功实现了将特定设备格式化为我们的文件系统、挂载文件系统等功能</a:t>
            </a:r>
          </a:p>
        </p:txBody>
      </p:sp>
      <p:sp>
        <p:nvSpPr>
          <p:cNvPr id="19" name="任意多边形 18"/>
          <p:cNvSpPr/>
          <p:nvPr/>
        </p:nvSpPr>
        <p:spPr>
          <a:xfrm>
            <a:off x="3099582" y="3376221"/>
            <a:ext cx="1701017" cy="965274"/>
          </a:xfrm>
          <a:custGeom>
            <a:avLst/>
            <a:gdLst>
              <a:gd name="connsiteX0" fmla="*/ 0 w 1198230"/>
              <a:gd name="connsiteY0" fmla="*/ 140189 h 841117"/>
              <a:gd name="connsiteX1" fmla="*/ 140189 w 1198230"/>
              <a:gd name="connsiteY1" fmla="*/ 0 h 841117"/>
              <a:gd name="connsiteX2" fmla="*/ 1058041 w 1198230"/>
              <a:gd name="connsiteY2" fmla="*/ 0 h 841117"/>
              <a:gd name="connsiteX3" fmla="*/ 1198230 w 1198230"/>
              <a:gd name="connsiteY3" fmla="*/ 140189 h 841117"/>
              <a:gd name="connsiteX4" fmla="*/ 1198230 w 1198230"/>
              <a:gd name="connsiteY4" fmla="*/ 700928 h 841117"/>
              <a:gd name="connsiteX5" fmla="*/ 1058041 w 1198230"/>
              <a:gd name="connsiteY5" fmla="*/ 841117 h 841117"/>
              <a:gd name="connsiteX6" fmla="*/ 140189 w 1198230"/>
              <a:gd name="connsiteY6" fmla="*/ 841117 h 841117"/>
              <a:gd name="connsiteX7" fmla="*/ 0 w 1198230"/>
              <a:gd name="connsiteY7" fmla="*/ 700928 h 841117"/>
              <a:gd name="connsiteX8" fmla="*/ 0 w 1198230"/>
              <a:gd name="connsiteY8" fmla="*/ 140189 h 84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30" h="841117">
                <a:moveTo>
                  <a:pt x="0" y="140189"/>
                </a:moveTo>
                <a:cubicBezTo>
                  <a:pt x="0" y="62765"/>
                  <a:pt x="62765" y="0"/>
                  <a:pt x="140189" y="0"/>
                </a:cubicBezTo>
                <a:lnTo>
                  <a:pt x="1058041" y="0"/>
                </a:lnTo>
                <a:cubicBezTo>
                  <a:pt x="1135465" y="0"/>
                  <a:pt x="1198230" y="62765"/>
                  <a:pt x="1198230" y="140189"/>
                </a:cubicBezTo>
                <a:lnTo>
                  <a:pt x="1198230" y="700928"/>
                </a:lnTo>
                <a:cubicBezTo>
                  <a:pt x="1198230" y="778352"/>
                  <a:pt x="1135465" y="841117"/>
                  <a:pt x="1058041" y="841117"/>
                </a:cubicBezTo>
                <a:lnTo>
                  <a:pt x="140189" y="841117"/>
                </a:lnTo>
                <a:cubicBezTo>
                  <a:pt x="62765" y="841117"/>
                  <a:pt x="0" y="778352"/>
                  <a:pt x="0" y="700928"/>
                </a:cubicBezTo>
                <a:lnTo>
                  <a:pt x="0" y="140189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160" tIns="60110" rIns="79160" bIns="60110" numCol="1" spcCol="1270" anchor="ctr" anchorCtr="0">
            <a:noAutofit/>
          </a:bodyPr>
          <a:lstStyle/>
          <a:p>
            <a:pPr marL="0" lvl="0" algn="ctr" defTabSz="4445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b="1" kern="12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  <a:cs typeface="+mn-cs"/>
              </a:rPr>
              <a:t>支持应用程序脚本访问文件系统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" y="1017270"/>
            <a:ext cx="2804160" cy="1373505"/>
          </a:xfrm>
          <a:prstGeom prst="rect">
            <a:avLst/>
          </a:prstGeom>
        </p:spPr>
      </p:pic>
      <p:pic>
        <p:nvPicPr>
          <p:cNvPr id="21" name="图片 20"/>
          <p:cNvPicPr/>
          <p:nvPr>
            <p:custDataLst>
              <p:tags r:id="rId3"/>
            </p:custDataLst>
          </p:nvPr>
        </p:nvPicPr>
        <p:blipFill>
          <a:blip r:embed="rId7"/>
          <a:srcRect t="16042" b="14387"/>
          <a:stretch>
            <a:fillRect/>
          </a:stretch>
        </p:blipFill>
        <p:spPr>
          <a:xfrm>
            <a:off x="116205" y="2607310"/>
            <a:ext cx="2818765" cy="16275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C053D52-261C-4B90-9624-60397719BDD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2190273" y="1733550"/>
            <a:ext cx="5246847" cy="1676400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七</a:t>
            </a:r>
            <a:r>
              <a:rPr lang="en-US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3200" b="1" dirty="0">
                <a:solidFill>
                  <a:srgbClr val="062486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比赛取得的收获和体会</a:t>
            </a:r>
            <a:endParaRPr lang="zh-CN" altLang="en-US" sz="3200" b="1" dirty="0">
              <a:solidFill>
                <a:srgbClr val="06248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4F97E4B-F925-4E5C-86C7-018A7004D4A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76200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indent="0">
              <a:buNone/>
            </a:pPr>
            <a:r>
              <a:rPr lang="en-US" altLang="en-US" sz="2400" b="1" dirty="0" err="1">
                <a:solidFill>
                  <a:srgbClr val="062486"/>
                </a:solidFill>
                <a:latin typeface="+mn-ea"/>
              </a:rPr>
              <a:t>比赛收获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442849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5" name="Text 0"/>
          <p:cNvSpPr/>
          <p:nvPr>
            <p:custDataLst>
              <p:tags r:id="rId3"/>
            </p:custDataLst>
          </p:nvPr>
        </p:nvSpPr>
        <p:spPr>
          <a:xfrm>
            <a:off x="2829560" y="177800"/>
            <a:ext cx="4565015" cy="454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endParaRPr lang="en-US" sz="1280" dirty="0"/>
          </a:p>
        </p:txBody>
      </p:sp>
      <p:sp>
        <p:nvSpPr>
          <p:cNvPr id="11" name="Text 0"/>
          <p:cNvSpPr/>
          <p:nvPr>
            <p:custDataLst>
              <p:tags r:id="rId4"/>
            </p:custDataLst>
          </p:nvPr>
        </p:nvSpPr>
        <p:spPr>
          <a:xfrm>
            <a:off x="158750" y="2003425"/>
            <a:ext cx="3262630" cy="4470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  <a:sym typeface="+mn-ea"/>
              </a:rPr>
              <a:t>(1)</a:t>
            </a:r>
            <a:r>
              <a:rPr lang="en-US" sz="1600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cs typeface="Noto Sans SC" pitchFamily="34" charset="-120"/>
                <a:sym typeface="+mn-ea"/>
              </a:rPr>
              <a:t>深入理解Linux文件系统</a:t>
            </a:r>
            <a:endParaRPr lang="en-US" sz="1600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  <a:cs typeface="Noto Sans SC" pitchFamily="34" charset="-120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1"/>
          <p:cNvSpPr/>
          <p:nvPr>
            <p:custDataLst>
              <p:tags r:id="rId5"/>
            </p:custDataLst>
          </p:nvPr>
        </p:nvSpPr>
        <p:spPr>
          <a:xfrm>
            <a:off x="3421380" y="1968500"/>
            <a:ext cx="2931160" cy="571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熟悉多种文件系统</a:t>
            </a:r>
          </a:p>
        </p:txBody>
      </p:sp>
      <p:sp>
        <p:nvSpPr>
          <p:cNvPr id="13" name="Text 2"/>
          <p:cNvSpPr/>
          <p:nvPr>
            <p:custDataLst>
              <p:tags r:id="rId6"/>
            </p:custDataLst>
          </p:nvPr>
        </p:nvSpPr>
        <p:spPr>
          <a:xfrm>
            <a:off x="6269673" y="1935241"/>
            <a:ext cx="3125470" cy="571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熟练运用</a:t>
            </a:r>
            <a:r>
              <a:rPr sz="1600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数据结构</a:t>
            </a: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/</a:t>
            </a:r>
            <a:r>
              <a:rPr sz="1600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算法</a:t>
            </a:r>
            <a:endParaRPr lang="en-US" sz="1600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3"/>
          <p:cNvSpPr/>
          <p:nvPr>
            <p:custDataLst>
              <p:tags r:id="rId7"/>
            </p:custDataLst>
          </p:nvPr>
        </p:nvSpPr>
        <p:spPr>
          <a:xfrm>
            <a:off x="428625" y="3944665"/>
            <a:ext cx="2722880" cy="40871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en-US" sz="1600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团队协作能力</a:t>
            </a:r>
            <a:r>
              <a:rPr lang="zh-CN" alt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更强</a:t>
            </a:r>
            <a:endParaRPr lang="en-US" sz="1600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4"/>
          <p:cNvSpPr/>
          <p:nvPr>
            <p:custDataLst>
              <p:tags r:id="rId8"/>
            </p:custDataLst>
          </p:nvPr>
        </p:nvSpPr>
        <p:spPr>
          <a:xfrm>
            <a:off x="3373755" y="3937185"/>
            <a:ext cx="2647315" cy="4358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(5)</a:t>
            </a:r>
            <a:r>
              <a:rPr lang="zh-CN" alt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熟练使用</a:t>
            </a:r>
            <a:r>
              <a:rPr lang="en-US" sz="1600" b="1" dirty="0" err="1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开源工具</a:t>
            </a:r>
            <a:endParaRPr lang="en-US" sz="1600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Text 5"/>
          <p:cNvSpPr/>
          <p:nvPr>
            <p:custDataLst>
              <p:tags r:id="rId9"/>
            </p:custDataLst>
          </p:nvPr>
        </p:nvSpPr>
        <p:spPr>
          <a:xfrm>
            <a:off x="6368415" y="3966592"/>
            <a:ext cx="2832735" cy="6188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(6)</a:t>
            </a:r>
            <a:r>
              <a:rPr lang="zh-CN" altLang="en-US" sz="1600" b="1" dirty="0">
                <a:solidFill>
                  <a:srgbClr val="383838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学会了学习和钻研</a:t>
            </a:r>
            <a:endParaRPr sz="1600" b="1" dirty="0">
              <a:solidFill>
                <a:srgbClr val="38383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4"/>
          <a:srcRect l="12357" t="7867" r="10537" b="12101"/>
          <a:stretch>
            <a:fillRect/>
          </a:stretch>
        </p:blipFill>
        <p:spPr>
          <a:xfrm>
            <a:off x="762000" y="838200"/>
            <a:ext cx="2256155" cy="1251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/>
          <a:srcRect r="16708"/>
          <a:stretch>
            <a:fillRect/>
          </a:stretch>
        </p:blipFill>
        <p:spPr>
          <a:xfrm>
            <a:off x="3679190" y="838200"/>
            <a:ext cx="2143125" cy="1231900"/>
          </a:xfrm>
          <a:prstGeom prst="rect">
            <a:avLst/>
          </a:prstGeom>
        </p:spPr>
      </p:pic>
      <p:pic>
        <p:nvPicPr>
          <p:cNvPr id="103" name="图片 102"/>
          <p:cNvPicPr/>
          <p:nvPr>
            <p:custDataLst>
              <p:tags r:id="rId11"/>
            </p:custDataLst>
          </p:nvPr>
        </p:nvPicPr>
        <p:blipFill>
          <a:blip r:embed="rId16"/>
          <a:srcRect r="36978"/>
          <a:stretch>
            <a:fillRect/>
          </a:stretch>
        </p:blipFill>
        <p:spPr>
          <a:xfrm>
            <a:off x="6630035" y="802640"/>
            <a:ext cx="2308860" cy="1231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7"/>
          <a:srcRect l="1403" t="15869" r="3496" b="17920"/>
          <a:stretch>
            <a:fillRect/>
          </a:stretch>
        </p:blipFill>
        <p:spPr>
          <a:xfrm>
            <a:off x="755015" y="2573205"/>
            <a:ext cx="2263775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18"/>
          <a:stretch>
            <a:fillRect/>
          </a:stretch>
        </p:blipFill>
        <p:spPr>
          <a:xfrm>
            <a:off x="6645275" y="2573205"/>
            <a:ext cx="2290445" cy="14217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19"/>
          <a:srcRect l="11665" r="11988"/>
          <a:stretch>
            <a:fillRect/>
          </a:stretch>
        </p:blipFill>
        <p:spPr>
          <a:xfrm>
            <a:off x="3716655" y="2549075"/>
            <a:ext cx="2093595" cy="1345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E17E79A-37DB-468F-8247-083B613623D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0"/>
          <p:cNvSpPr/>
          <p:nvPr/>
        </p:nvSpPr>
        <p:spPr>
          <a:xfrm>
            <a:off x="876300" y="1557338"/>
            <a:ext cx="3395663" cy="547688"/>
          </a:xfrm>
          <a:prstGeom prst="rect">
            <a:avLst/>
          </a:prstGeom>
          <a:noFill/>
        </p:spPr>
        <p:txBody>
          <a:bodyPr wrap="square" anchor="t"/>
          <a:lstStyle/>
          <a:p>
            <a:pPr marL="0" indent="0">
              <a:buNone/>
            </a:pPr>
            <a:r>
              <a:rPr lang="en-US" altLang="en-US" sz="2400" b="1">
                <a:solidFill>
                  <a:srgbClr val="383838"/>
                </a:solidFill>
                <a:latin typeface="Noto Sans SC"/>
                <a:ea typeface="Noto Sans SC"/>
              </a:rPr>
              <a:t>THE END</a:t>
            </a:r>
            <a:endParaRPr lang="en-US" altLang="en-US" sz="2400"/>
          </a:p>
        </p:txBody>
      </p:sp>
      <p:sp>
        <p:nvSpPr>
          <p:cNvPr id="3" name="Text 1"/>
          <p:cNvSpPr/>
          <p:nvPr/>
        </p:nvSpPr>
        <p:spPr>
          <a:xfrm>
            <a:off x="876300" y="2000250"/>
            <a:ext cx="3395663" cy="1028700"/>
          </a:xfrm>
          <a:prstGeom prst="rect">
            <a:avLst/>
          </a:prstGeom>
          <a:noFill/>
        </p:spPr>
        <p:txBody>
          <a:bodyPr wrap="square" anchor="t"/>
          <a:lstStyle/>
          <a:p>
            <a:pPr marL="0" indent="0">
              <a:buNone/>
            </a:pPr>
            <a:r>
              <a:rPr lang="en-US" altLang="en-US" sz="4500" b="1">
                <a:solidFill>
                  <a:srgbClr val="062486"/>
                </a:solidFill>
                <a:latin typeface="Noto Serif SC" panose="02020400000000000000" charset="-122"/>
                <a:ea typeface="Noto Serif SC" panose="02020400000000000000" charset="-122"/>
              </a:rPr>
              <a:t>THANKS</a:t>
            </a:r>
            <a:endParaRPr lang="en-US" altLang="en-US" sz="450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1A8F592-D25E-46F7-8C43-21089C3AED6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48602" y="765489"/>
          <a:ext cx="8646796" cy="4294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8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6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2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13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编号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描述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举例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完成情况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测试情况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目标一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实现与虚拟文件系统VFS之间的接口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挂载、卸载</a:t>
                      </a:r>
                      <a:r>
                        <a:rPr lang="en-US" altLang="zh-CN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(</a:t>
                      </a: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mount、unmount）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spc="60" baseline="0">
                          <a:latin typeface="Arial" panose="020B0604020202020204" pitchFamily="34" charset="0"/>
                          <a:ea typeface="Calibri Light" panose="020F0302020204030204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目标二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实现新文件系统核心数据结构的构建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超级块、目录项、索引结点 （superblock、dentry、inode）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1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目标三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实现权限和安全属性管理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文件的读、写、执行权限（rwx）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3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目标四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实现新文件系统与用户级应用程序之间的接口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打开、读、写（open、read、write）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3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目标五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实现将块设备格式化为新设计的文件系统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硬盘、软盘、文件模拟的软盘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3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spc="12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Calibri Light" panose="020F0302020204030204"/>
                        </a:rPr>
                        <a:t>目标六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设计用户程序验证新文件系统的正确性和稳定性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测试对文件操作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>
                          <a:latin typeface="Arial" panose="020B0604020202020204" pitchFamily="34" charset="0"/>
                          <a:ea typeface="Calibri Light" panose="020F0302020204030204"/>
                          <a:cs typeface="等线 Light" panose="02010600030101010101" charset="-122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600" b="0" spc="60" baseline="0" dirty="0">
                          <a:latin typeface="Arial" panose="020B0604020202020204" pitchFamily="34" charset="0"/>
                          <a:ea typeface="Calibri Light" panose="020F0302020204030204"/>
                        </a:rPr>
                        <a:t>✔</a:t>
                      </a:r>
                    </a:p>
                  </a:txBody>
                  <a:tcPr marL="88900" marR="88900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>
            <p:custDataLst>
              <p:tags r:id="rId3"/>
            </p:custDataLst>
          </p:nvPr>
        </p:nvSpPr>
        <p:spPr>
          <a:xfrm>
            <a:off x="47244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项目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  <a:sym typeface="+mn-ea"/>
              </a:rPr>
              <a:t>预期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目标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  <a:sym typeface="+mn-ea"/>
              </a:rPr>
              <a:t>和</a:t>
            </a:r>
            <a:r>
              <a:rPr lang="zh-CN" altLang="zh-CN" sz="2400" b="1" dirty="0">
                <a:solidFill>
                  <a:srgbClr val="062486"/>
                </a:solidFill>
                <a:latin typeface="+mn-ea"/>
                <a:sym typeface="+mn-ea"/>
              </a:rPr>
              <a:t>完成情况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sym typeface="+mn-ea"/>
              </a:rPr>
              <a:t>（已全部完成）</a:t>
            </a:r>
            <a:endParaRPr lang="zh-CN" altLang="zh-CN" sz="24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69481D1-2A84-473D-BF50-D14DB9C0DD7E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4" name="Text 0"/>
          <p:cNvSpPr/>
          <p:nvPr>
            <p:custDataLst>
              <p:tags r:id="rId2"/>
            </p:custDataLst>
          </p:nvPr>
        </p:nvSpPr>
        <p:spPr>
          <a:xfrm>
            <a:off x="472440" y="8382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新设计的文件系统性能对比</a:t>
            </a:r>
            <a:endParaRPr lang="zh-CN" altLang="zh-CN" sz="2400" b="1" dirty="0">
              <a:solidFill>
                <a:srgbClr val="062486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1" y="1336430"/>
            <a:ext cx="5329799" cy="31317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78189" y="1077281"/>
            <a:ext cx="3353470" cy="3743248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rgbClr val="383838"/>
                </a:solidFill>
                <a:latin typeface="Noto Sans SC"/>
              </a:rPr>
              <a:t>测试方法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：</a:t>
            </a:r>
            <a:endParaRPr lang="en-US" altLang="zh-CN" sz="2000" dirty="0">
              <a:solidFill>
                <a:srgbClr val="383838"/>
              </a:solidFill>
              <a:latin typeface="Noto Sans SC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2KB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小文件</a:t>
            </a:r>
            <a:endParaRPr lang="en-US" altLang="zh-CN" sz="2000" dirty="0">
              <a:solidFill>
                <a:srgbClr val="383838"/>
              </a:solidFill>
              <a:latin typeface="Noto Sans SC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4000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批 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x 1000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行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/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批</a:t>
            </a:r>
            <a:endParaRPr lang="en-US" altLang="zh-CN" sz="2000" dirty="0">
              <a:solidFill>
                <a:srgbClr val="383838"/>
              </a:solidFill>
              <a:latin typeface="Noto Sans SC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批量写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 + </a:t>
            </a: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批量读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rgbClr val="383838"/>
                </a:solidFill>
                <a:latin typeface="Noto Sans SC"/>
              </a:rPr>
              <a:t>测试结果：</a:t>
            </a:r>
            <a:endParaRPr lang="en-US" altLang="zh-CN" sz="2000" b="1" dirty="0">
              <a:solidFill>
                <a:srgbClr val="383838"/>
              </a:solidFill>
              <a:latin typeface="Noto Sans SC"/>
            </a:endParaRPr>
          </a:p>
          <a:p>
            <a:pPr marL="8001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写入速度快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15%</a:t>
            </a:r>
          </a:p>
          <a:p>
            <a:pPr marL="80010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读取速度快  </a:t>
            </a:r>
            <a:r>
              <a:rPr lang="en-US" altLang="zh-CN" sz="2000" dirty="0">
                <a:solidFill>
                  <a:srgbClr val="383838"/>
                </a:solidFill>
                <a:latin typeface="Noto Sans SC"/>
              </a:rPr>
              <a:t>5%</a:t>
            </a:r>
            <a:endParaRPr lang="zh-CN" altLang="en-US" sz="2000" dirty="0">
              <a:solidFill>
                <a:srgbClr val="383838"/>
              </a:solidFill>
              <a:latin typeface="Noto Sans SC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CE0277-4AC6-4A9E-BA30-955CE5F040B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5"/>
          <p:cNvSpPr/>
          <p:nvPr>
            <p:custDataLst>
              <p:tags r:id="rId1"/>
            </p:custDataLst>
          </p:nvPr>
        </p:nvSpPr>
        <p:spPr bwMode="auto">
          <a:xfrm flipH="1">
            <a:off x="-221024" y="2387196"/>
            <a:ext cx="2858853" cy="2384267"/>
          </a:xfrm>
          <a:custGeom>
            <a:avLst/>
            <a:gdLst>
              <a:gd name="T0" fmla="*/ 0 w 1908"/>
              <a:gd name="T1" fmla="*/ 1632 h 1632"/>
              <a:gd name="T2" fmla="*/ 1645 w 1908"/>
              <a:gd name="T3" fmla="*/ 4 h 1632"/>
              <a:gd name="T4" fmla="*/ 1908 w 1908"/>
              <a:gd name="T5" fmla="*/ 2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08" h="1632">
                <a:moveTo>
                  <a:pt x="0" y="1632"/>
                </a:moveTo>
                <a:cubicBezTo>
                  <a:pt x="5" y="729"/>
                  <a:pt x="741" y="0"/>
                  <a:pt x="1645" y="4"/>
                </a:cubicBezTo>
                <a:cubicBezTo>
                  <a:pt x="1733" y="4"/>
                  <a:pt x="1821" y="12"/>
                  <a:pt x="1908" y="26"/>
                </a:cubicBezTo>
              </a:path>
            </a:pathLst>
          </a:custGeom>
          <a:noFill/>
          <a:ln w="57150" cap="flat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579762" y="113790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pPr indent="0">
              <a:buNone/>
            </a:pP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项目优点和特色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3563902" y="1939209"/>
            <a:ext cx="5887217" cy="489585"/>
          </a:xfrm>
          <a:prstGeom prst="rect">
            <a:avLst/>
          </a:prstGeom>
          <a:noFill/>
        </p:spPr>
        <p:txBody>
          <a:bodyPr wrap="square" anchor="t"/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2</a:t>
            </a: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）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对第三方库依赖性弱，适合移植</a:t>
            </a:r>
            <a:endParaRPr lang="zh-CN" altLang="zh-CN" sz="2000" b="1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3913050" y="2613122"/>
            <a:ext cx="5638282" cy="568325"/>
          </a:xfrm>
          <a:prstGeom prst="rect">
            <a:avLst/>
          </a:prstGeom>
          <a:noFill/>
        </p:spPr>
        <p:txBody>
          <a:bodyPr wrap="square" anchor="t"/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3</a:t>
            </a: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）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对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Linux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发行版依赖弱，兼容主流版本</a:t>
            </a:r>
            <a:endParaRPr lang="zh-CN" altLang="zh-CN" sz="2000" b="1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45135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11" name="Oval 4"/>
          <p:cNvSpPr/>
          <p:nvPr>
            <p:custDataLst>
              <p:tags r:id="rId3"/>
            </p:custDataLst>
          </p:nvPr>
        </p:nvSpPr>
        <p:spPr>
          <a:xfrm>
            <a:off x="2169031" y="3286785"/>
            <a:ext cx="165966" cy="165966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2" name="Oval 5"/>
          <p:cNvSpPr/>
          <p:nvPr>
            <p:custDataLst>
              <p:tags r:id="rId4"/>
            </p:custDataLst>
          </p:nvPr>
        </p:nvSpPr>
        <p:spPr>
          <a:xfrm>
            <a:off x="1381360" y="2573845"/>
            <a:ext cx="165966" cy="165966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13" name="Oval 6"/>
          <p:cNvSpPr/>
          <p:nvPr>
            <p:custDataLst>
              <p:tags r:id="rId5"/>
            </p:custDataLst>
          </p:nvPr>
        </p:nvSpPr>
        <p:spPr>
          <a:xfrm>
            <a:off x="496779" y="2136180"/>
            <a:ext cx="165966" cy="165966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7" name="Group 28"/>
          <p:cNvGrpSpPr/>
          <p:nvPr>
            <p:custDataLst>
              <p:tags r:id="rId6"/>
            </p:custDataLst>
          </p:nvPr>
        </p:nvGrpSpPr>
        <p:grpSpPr>
          <a:xfrm rot="21360000">
            <a:off x="2335955" y="3008353"/>
            <a:ext cx="973915" cy="285116"/>
            <a:chOff x="2092860" y="2757465"/>
            <a:chExt cx="2439003" cy="240523"/>
          </a:xfrm>
        </p:grpSpPr>
        <p:cxnSp>
          <p:nvCxnSpPr>
            <p:cNvPr id="18" name="Straight Connector 30"/>
            <p:cNvCxnSpPr/>
            <p:nvPr>
              <p:custDataLst>
                <p:tags r:id="rId33"/>
              </p:custDataLst>
            </p:nvPr>
          </p:nvCxnSpPr>
          <p:spPr>
            <a:xfrm flipH="1">
              <a:off x="2092860" y="2757465"/>
              <a:ext cx="1880237" cy="240523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19" name="Straight Connector 31"/>
            <p:cNvCxnSpPr/>
            <p:nvPr>
              <p:custDataLst>
                <p:tags r:id="rId34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20" name="Oval 29"/>
          <p:cNvSpPr/>
          <p:nvPr>
            <p:custDataLst>
              <p:tags r:id="rId7"/>
            </p:custDataLst>
          </p:nvPr>
        </p:nvSpPr>
        <p:spPr>
          <a:xfrm flipH="1">
            <a:off x="3287528" y="2899934"/>
            <a:ext cx="138689" cy="150242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21" name="Oval 36"/>
          <p:cNvSpPr/>
          <p:nvPr>
            <p:custDataLst>
              <p:tags r:id="rId8"/>
            </p:custDataLst>
          </p:nvPr>
        </p:nvSpPr>
        <p:spPr>
          <a:xfrm>
            <a:off x="2456977" y="1337295"/>
            <a:ext cx="552199" cy="552199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grpSp>
        <p:nvGrpSpPr>
          <p:cNvPr id="22" name="Group 33"/>
          <p:cNvGrpSpPr/>
          <p:nvPr>
            <p:custDataLst>
              <p:tags r:id="rId9"/>
            </p:custDataLst>
          </p:nvPr>
        </p:nvGrpSpPr>
        <p:grpSpPr>
          <a:xfrm>
            <a:off x="2596351" y="1483059"/>
            <a:ext cx="279722" cy="279722"/>
            <a:chOff x="2005013" y="1077913"/>
            <a:chExt cx="688975" cy="688975"/>
          </a:xfrm>
          <a:solidFill>
            <a:sysClr val="window" lastClr="FFFFFF"/>
          </a:solidFill>
        </p:grpSpPr>
        <p:sp>
          <p:nvSpPr>
            <p:cNvPr id="23" name="Freeform 5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2000"/>
            </a:p>
          </p:txBody>
        </p:sp>
        <p:sp>
          <p:nvSpPr>
            <p:cNvPr id="27" name="Freeform 6"/>
            <p:cNvSpPr/>
            <p:nvPr>
              <p:custDataLst>
                <p:tags r:id="rId32"/>
              </p:custDataLst>
            </p:nvPr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2000"/>
            </a:p>
          </p:txBody>
        </p:sp>
      </p:grpSp>
      <p:grpSp>
        <p:nvGrpSpPr>
          <p:cNvPr id="47" name="Group 81"/>
          <p:cNvGrpSpPr/>
          <p:nvPr>
            <p:custDataLst>
              <p:tags r:id="rId10"/>
            </p:custDataLst>
          </p:nvPr>
        </p:nvGrpSpPr>
        <p:grpSpPr>
          <a:xfrm>
            <a:off x="1582364" y="2258055"/>
            <a:ext cx="1182785" cy="355067"/>
            <a:chOff x="2568804" y="2757465"/>
            <a:chExt cx="1963059" cy="496858"/>
          </a:xfrm>
        </p:grpSpPr>
        <p:cxnSp>
          <p:nvCxnSpPr>
            <p:cNvPr id="48" name="Straight Connector 83"/>
            <p:cNvCxnSpPr/>
            <p:nvPr>
              <p:custDataLst>
                <p:tags r:id="rId29"/>
              </p:custDataLst>
            </p:nvPr>
          </p:nvCxnSpPr>
          <p:spPr>
            <a:xfrm flipH="1">
              <a:off x="2568804" y="2757465"/>
              <a:ext cx="1404294" cy="496858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49" name="Straight Connector 84"/>
            <p:cNvCxnSpPr/>
            <p:nvPr>
              <p:custDataLst>
                <p:tags r:id="rId30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50" name="Oval 82"/>
          <p:cNvSpPr/>
          <p:nvPr>
            <p:custDataLst>
              <p:tags r:id="rId11"/>
            </p:custDataLst>
          </p:nvPr>
        </p:nvSpPr>
        <p:spPr>
          <a:xfrm flipH="1">
            <a:off x="2221247" y="1545040"/>
            <a:ext cx="142875" cy="142875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52" name="Oval 88"/>
          <p:cNvSpPr/>
          <p:nvPr>
            <p:custDataLst>
              <p:tags r:id="rId12"/>
            </p:custDataLst>
          </p:nvPr>
        </p:nvSpPr>
        <p:spPr>
          <a:xfrm flipH="1">
            <a:off x="2754746" y="2195885"/>
            <a:ext cx="142875" cy="142875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53" name="Oval 68"/>
          <p:cNvSpPr/>
          <p:nvPr>
            <p:custDataLst>
              <p:tags r:id="rId13"/>
            </p:custDataLst>
          </p:nvPr>
        </p:nvSpPr>
        <p:spPr>
          <a:xfrm>
            <a:off x="3073790" y="1975518"/>
            <a:ext cx="552199" cy="552199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grpSp>
        <p:nvGrpSpPr>
          <p:cNvPr id="54" name="Group 104"/>
          <p:cNvGrpSpPr/>
          <p:nvPr>
            <p:custDataLst>
              <p:tags r:id="rId14"/>
            </p:custDataLst>
          </p:nvPr>
        </p:nvGrpSpPr>
        <p:grpSpPr>
          <a:xfrm>
            <a:off x="3215310" y="2122318"/>
            <a:ext cx="283127" cy="264904"/>
            <a:chOff x="6964363" y="2108200"/>
            <a:chExt cx="690562" cy="646113"/>
          </a:xfrm>
          <a:solidFill>
            <a:sysClr val="window" lastClr="FFFFFF"/>
          </a:solidFill>
        </p:grpSpPr>
        <p:sp>
          <p:nvSpPr>
            <p:cNvPr id="55" name="Freeform 9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2000"/>
            </a:p>
          </p:txBody>
        </p:sp>
        <p:sp>
          <p:nvSpPr>
            <p:cNvPr id="56" name="Freeform 92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2000"/>
            </a:p>
          </p:txBody>
        </p:sp>
      </p:grpSp>
      <p:sp>
        <p:nvSpPr>
          <p:cNvPr id="57" name="Oval 62"/>
          <p:cNvSpPr/>
          <p:nvPr>
            <p:custDataLst>
              <p:tags r:id="rId15"/>
            </p:custDataLst>
          </p:nvPr>
        </p:nvSpPr>
        <p:spPr>
          <a:xfrm>
            <a:off x="3463512" y="2667432"/>
            <a:ext cx="552199" cy="552199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58" name="Freeform 96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3601059" y="2813629"/>
            <a:ext cx="276953" cy="276316"/>
          </a:xfrm>
          <a:custGeom>
            <a:avLst/>
            <a:gdLst>
              <a:gd name="T0" fmla="*/ 13537 w 16094"/>
              <a:gd name="T1" fmla="*/ 6059 h 16058"/>
              <a:gd name="T2" fmla="*/ 13105 w 16094"/>
              <a:gd name="T3" fmla="*/ 4843 h 16058"/>
              <a:gd name="T4" fmla="*/ 12309 w 16094"/>
              <a:gd name="T5" fmla="*/ 3778 h 16058"/>
              <a:gd name="T6" fmla="*/ 11103 w 16094"/>
              <a:gd name="T7" fmla="*/ 2914 h 16058"/>
              <a:gd name="T8" fmla="*/ 9730 w 16094"/>
              <a:gd name="T9" fmla="*/ 2510 h 16058"/>
              <a:gd name="T10" fmla="*/ 10548 w 16094"/>
              <a:gd name="T11" fmla="*/ 1344 h 16058"/>
              <a:gd name="T12" fmla="*/ 11273 w 16094"/>
              <a:gd name="T13" fmla="*/ 1058 h 16058"/>
              <a:gd name="T14" fmla="*/ 12175 w 16094"/>
              <a:gd name="T15" fmla="*/ 1030 h 16058"/>
              <a:gd name="T16" fmla="*/ 13215 w 16094"/>
              <a:gd name="T17" fmla="*/ 1370 h 16058"/>
              <a:gd name="T18" fmla="*/ 14130 w 16094"/>
              <a:gd name="T19" fmla="*/ 2061 h 16058"/>
              <a:gd name="T20" fmla="*/ 14752 w 16094"/>
              <a:gd name="T21" fmla="*/ 2927 h 16058"/>
              <a:gd name="T22" fmla="*/ 15061 w 16094"/>
              <a:gd name="T23" fmla="*/ 3885 h 16058"/>
              <a:gd name="T24" fmla="*/ 15035 w 16094"/>
              <a:gd name="T25" fmla="*/ 4794 h 16058"/>
              <a:gd name="T26" fmla="*/ 14704 w 16094"/>
              <a:gd name="T27" fmla="*/ 5577 h 16058"/>
              <a:gd name="T28" fmla="*/ 4429 w 16094"/>
              <a:gd name="T29" fmla="*/ 13990 h 16058"/>
              <a:gd name="T30" fmla="*/ 4128 w 16094"/>
              <a:gd name="T31" fmla="*/ 13119 h 16058"/>
              <a:gd name="T32" fmla="*/ 3522 w 16094"/>
              <a:gd name="T33" fmla="*/ 12349 h 16058"/>
              <a:gd name="T34" fmla="*/ 2735 w 16094"/>
              <a:gd name="T35" fmla="*/ 11832 h 16058"/>
              <a:gd name="T36" fmla="*/ 1857 w 16094"/>
              <a:gd name="T37" fmla="*/ 11600 h 16058"/>
              <a:gd name="T38" fmla="*/ 2349 w 16094"/>
              <a:gd name="T39" fmla="*/ 9539 h 16058"/>
              <a:gd name="T40" fmla="*/ 3383 w 16094"/>
              <a:gd name="T41" fmla="*/ 9051 h 16058"/>
              <a:gd name="T42" fmla="*/ 5065 w 16094"/>
              <a:gd name="T43" fmla="*/ 9305 h 16058"/>
              <a:gd name="T44" fmla="*/ 6529 w 16094"/>
              <a:gd name="T45" fmla="*/ 10574 h 16058"/>
              <a:gd name="T46" fmla="*/ 7057 w 16094"/>
              <a:gd name="T47" fmla="*/ 12341 h 16058"/>
              <a:gd name="T48" fmla="*/ 6481 w 16094"/>
              <a:gd name="T49" fmla="*/ 13816 h 16058"/>
              <a:gd name="T50" fmla="*/ 1899 w 16094"/>
              <a:gd name="T51" fmla="*/ 15034 h 16058"/>
              <a:gd name="T52" fmla="*/ 1430 w 16094"/>
              <a:gd name="T53" fmla="*/ 14978 h 16058"/>
              <a:gd name="T54" fmla="*/ 1080 w 16094"/>
              <a:gd name="T55" fmla="*/ 14626 h 16058"/>
              <a:gd name="T56" fmla="*/ 1037 w 16094"/>
              <a:gd name="T57" fmla="*/ 14110 h 16058"/>
              <a:gd name="T58" fmla="*/ 2133 w 16094"/>
              <a:gd name="T59" fmla="*/ 12161 h 16058"/>
              <a:gd name="T60" fmla="*/ 2879 w 16094"/>
              <a:gd name="T61" fmla="*/ 12483 h 16058"/>
              <a:gd name="T62" fmla="*/ 3517 w 16094"/>
              <a:gd name="T63" fmla="*/ 13089 h 16058"/>
              <a:gd name="T64" fmla="*/ 3887 w 16094"/>
              <a:gd name="T65" fmla="*/ 13837 h 16058"/>
              <a:gd name="T66" fmla="*/ 5275 w 16094"/>
              <a:gd name="T67" fmla="*/ 8311 h 16058"/>
              <a:gd name="T68" fmla="*/ 4471 w 16094"/>
              <a:gd name="T69" fmla="*/ 8075 h 16058"/>
              <a:gd name="T70" fmla="*/ 3832 w 16094"/>
              <a:gd name="T71" fmla="*/ 8011 h 16058"/>
              <a:gd name="T72" fmla="*/ 8544 w 16094"/>
              <a:gd name="T73" fmla="*/ 3613 h 16058"/>
              <a:gd name="T74" fmla="*/ 9615 w 16094"/>
              <a:gd name="T75" fmla="*/ 3512 h 16058"/>
              <a:gd name="T76" fmla="*/ 7177 w 16094"/>
              <a:gd name="T77" fmla="*/ 9768 h 16058"/>
              <a:gd name="T78" fmla="*/ 6475 w 16094"/>
              <a:gd name="T79" fmla="*/ 9029 h 16058"/>
              <a:gd name="T80" fmla="*/ 10683 w 16094"/>
              <a:gd name="T81" fmla="*/ 3831 h 16058"/>
              <a:gd name="T82" fmla="*/ 11597 w 16094"/>
              <a:gd name="T83" fmla="*/ 4487 h 16058"/>
              <a:gd name="T84" fmla="*/ 12178 w 16094"/>
              <a:gd name="T85" fmla="*/ 5258 h 16058"/>
              <a:gd name="T86" fmla="*/ 7882 w 16094"/>
              <a:gd name="T87" fmla="*/ 11105 h 16058"/>
              <a:gd name="T88" fmla="*/ 12576 w 16094"/>
              <a:gd name="T89" fmla="*/ 6482 h 16058"/>
              <a:gd name="T90" fmla="*/ 12439 w 16094"/>
              <a:gd name="T91" fmla="*/ 7635 h 16058"/>
              <a:gd name="T92" fmla="*/ 11948 w 16094"/>
              <a:gd name="T93" fmla="*/ 8406 h 16058"/>
              <a:gd name="T94" fmla="*/ 14463 w 16094"/>
              <a:gd name="T95" fmla="*/ 1003 h 16058"/>
              <a:gd name="T96" fmla="*/ 13190 w 16094"/>
              <a:gd name="T97" fmla="*/ 260 h 16058"/>
              <a:gd name="T98" fmla="*/ 11795 w 16094"/>
              <a:gd name="T99" fmla="*/ 0 h 16058"/>
              <a:gd name="T100" fmla="*/ 10660 w 16094"/>
              <a:gd name="T101" fmla="*/ 187 h 16058"/>
              <a:gd name="T102" fmla="*/ 9684 w 16094"/>
              <a:gd name="T103" fmla="*/ 727 h 16058"/>
              <a:gd name="T104" fmla="*/ 1704 w 16094"/>
              <a:gd name="T105" fmla="*/ 8728 h 16058"/>
              <a:gd name="T106" fmla="*/ 1279 w 16094"/>
              <a:gd name="T107" fmla="*/ 9454 h 16058"/>
              <a:gd name="T108" fmla="*/ 0 w 16094"/>
              <a:gd name="T109" fmla="*/ 14302 h 16058"/>
              <a:gd name="T110" fmla="*/ 402 w 16094"/>
              <a:gd name="T111" fmla="*/ 15419 h 16058"/>
              <a:gd name="T112" fmla="*/ 1407 w 16094"/>
              <a:gd name="T113" fmla="*/ 16022 h 16058"/>
              <a:gd name="T114" fmla="*/ 2275 w 16094"/>
              <a:gd name="T115" fmla="*/ 15980 h 16058"/>
              <a:gd name="T116" fmla="*/ 7227 w 16094"/>
              <a:gd name="T117" fmla="*/ 14541 h 16058"/>
              <a:gd name="T118" fmla="*/ 15901 w 16094"/>
              <a:gd name="T119" fmla="*/ 5421 h 16058"/>
              <a:gd name="T120" fmla="*/ 15857 w 16094"/>
              <a:gd name="T121" fmla="*/ 2953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94" h="16058">
                <a:moveTo>
                  <a:pt x="14431" y="5907"/>
                </a:moveTo>
                <a:lnTo>
                  <a:pt x="13584" y="6759"/>
                </a:lnTo>
                <a:lnTo>
                  <a:pt x="13585" y="6717"/>
                </a:lnTo>
                <a:lnTo>
                  <a:pt x="13586" y="6675"/>
                </a:lnTo>
                <a:lnTo>
                  <a:pt x="13588" y="6633"/>
                </a:lnTo>
                <a:lnTo>
                  <a:pt x="13590" y="6591"/>
                </a:lnTo>
                <a:lnTo>
                  <a:pt x="13591" y="6549"/>
                </a:lnTo>
                <a:lnTo>
                  <a:pt x="13591" y="6507"/>
                </a:lnTo>
                <a:lnTo>
                  <a:pt x="13590" y="6464"/>
                </a:lnTo>
                <a:lnTo>
                  <a:pt x="13587" y="6420"/>
                </a:lnTo>
                <a:lnTo>
                  <a:pt x="13578" y="6330"/>
                </a:lnTo>
                <a:lnTo>
                  <a:pt x="13566" y="6240"/>
                </a:lnTo>
                <a:lnTo>
                  <a:pt x="13553" y="6148"/>
                </a:lnTo>
                <a:lnTo>
                  <a:pt x="13537" y="6059"/>
                </a:lnTo>
                <a:lnTo>
                  <a:pt x="13520" y="5969"/>
                </a:lnTo>
                <a:lnTo>
                  <a:pt x="13500" y="5879"/>
                </a:lnTo>
                <a:lnTo>
                  <a:pt x="13478" y="5790"/>
                </a:lnTo>
                <a:lnTo>
                  <a:pt x="13453" y="5702"/>
                </a:lnTo>
                <a:lnTo>
                  <a:pt x="13427" y="5613"/>
                </a:lnTo>
                <a:lnTo>
                  <a:pt x="13400" y="5525"/>
                </a:lnTo>
                <a:lnTo>
                  <a:pt x="13370" y="5439"/>
                </a:lnTo>
                <a:lnTo>
                  <a:pt x="13338" y="5351"/>
                </a:lnTo>
                <a:lnTo>
                  <a:pt x="13305" y="5265"/>
                </a:lnTo>
                <a:lnTo>
                  <a:pt x="13268" y="5180"/>
                </a:lnTo>
                <a:lnTo>
                  <a:pt x="13230" y="5094"/>
                </a:lnTo>
                <a:lnTo>
                  <a:pt x="13191" y="5010"/>
                </a:lnTo>
                <a:lnTo>
                  <a:pt x="13150" y="4927"/>
                </a:lnTo>
                <a:lnTo>
                  <a:pt x="13105" y="4843"/>
                </a:lnTo>
                <a:lnTo>
                  <a:pt x="13060" y="4761"/>
                </a:lnTo>
                <a:lnTo>
                  <a:pt x="13014" y="4680"/>
                </a:lnTo>
                <a:lnTo>
                  <a:pt x="12965" y="4600"/>
                </a:lnTo>
                <a:lnTo>
                  <a:pt x="12913" y="4520"/>
                </a:lnTo>
                <a:lnTo>
                  <a:pt x="12861" y="4441"/>
                </a:lnTo>
                <a:lnTo>
                  <a:pt x="12807" y="4364"/>
                </a:lnTo>
                <a:lnTo>
                  <a:pt x="12750" y="4286"/>
                </a:lnTo>
                <a:lnTo>
                  <a:pt x="12692" y="4210"/>
                </a:lnTo>
                <a:lnTo>
                  <a:pt x="12633" y="4136"/>
                </a:lnTo>
                <a:lnTo>
                  <a:pt x="12571" y="4062"/>
                </a:lnTo>
                <a:lnTo>
                  <a:pt x="12508" y="3989"/>
                </a:lnTo>
                <a:lnTo>
                  <a:pt x="12443" y="3917"/>
                </a:lnTo>
                <a:lnTo>
                  <a:pt x="12376" y="3847"/>
                </a:lnTo>
                <a:lnTo>
                  <a:pt x="12309" y="3778"/>
                </a:lnTo>
                <a:lnTo>
                  <a:pt x="12230" y="3701"/>
                </a:lnTo>
                <a:lnTo>
                  <a:pt x="12152" y="3628"/>
                </a:lnTo>
                <a:lnTo>
                  <a:pt x="12071" y="3557"/>
                </a:lnTo>
                <a:lnTo>
                  <a:pt x="11989" y="3487"/>
                </a:lnTo>
                <a:lnTo>
                  <a:pt x="11905" y="3419"/>
                </a:lnTo>
                <a:lnTo>
                  <a:pt x="11821" y="3354"/>
                </a:lnTo>
                <a:lnTo>
                  <a:pt x="11735" y="3292"/>
                </a:lnTo>
                <a:lnTo>
                  <a:pt x="11648" y="3231"/>
                </a:lnTo>
                <a:lnTo>
                  <a:pt x="11560" y="3172"/>
                </a:lnTo>
                <a:lnTo>
                  <a:pt x="11471" y="3116"/>
                </a:lnTo>
                <a:lnTo>
                  <a:pt x="11380" y="3062"/>
                </a:lnTo>
                <a:lnTo>
                  <a:pt x="11289" y="3010"/>
                </a:lnTo>
                <a:lnTo>
                  <a:pt x="11196" y="2961"/>
                </a:lnTo>
                <a:lnTo>
                  <a:pt x="11103" y="2914"/>
                </a:lnTo>
                <a:lnTo>
                  <a:pt x="11009" y="2868"/>
                </a:lnTo>
                <a:lnTo>
                  <a:pt x="10913" y="2826"/>
                </a:lnTo>
                <a:lnTo>
                  <a:pt x="10818" y="2786"/>
                </a:lnTo>
                <a:lnTo>
                  <a:pt x="10721" y="2749"/>
                </a:lnTo>
                <a:lnTo>
                  <a:pt x="10625" y="2714"/>
                </a:lnTo>
                <a:lnTo>
                  <a:pt x="10527" y="2681"/>
                </a:lnTo>
                <a:lnTo>
                  <a:pt x="10429" y="2651"/>
                </a:lnTo>
                <a:lnTo>
                  <a:pt x="10330" y="2622"/>
                </a:lnTo>
                <a:lnTo>
                  <a:pt x="10231" y="2597"/>
                </a:lnTo>
                <a:lnTo>
                  <a:pt x="10132" y="2574"/>
                </a:lnTo>
                <a:lnTo>
                  <a:pt x="10031" y="2554"/>
                </a:lnTo>
                <a:lnTo>
                  <a:pt x="9932" y="2537"/>
                </a:lnTo>
                <a:lnTo>
                  <a:pt x="9831" y="2522"/>
                </a:lnTo>
                <a:lnTo>
                  <a:pt x="9730" y="2510"/>
                </a:lnTo>
                <a:lnTo>
                  <a:pt x="9630" y="2500"/>
                </a:lnTo>
                <a:lnTo>
                  <a:pt x="9529" y="2493"/>
                </a:lnTo>
                <a:lnTo>
                  <a:pt x="9428" y="2489"/>
                </a:lnTo>
                <a:lnTo>
                  <a:pt x="9327" y="2487"/>
                </a:lnTo>
                <a:lnTo>
                  <a:pt x="10160" y="1649"/>
                </a:lnTo>
                <a:lnTo>
                  <a:pt x="10199" y="1611"/>
                </a:lnTo>
                <a:lnTo>
                  <a:pt x="10240" y="1574"/>
                </a:lnTo>
                <a:lnTo>
                  <a:pt x="10282" y="1538"/>
                </a:lnTo>
                <a:lnTo>
                  <a:pt x="10324" y="1502"/>
                </a:lnTo>
                <a:lnTo>
                  <a:pt x="10367" y="1468"/>
                </a:lnTo>
                <a:lnTo>
                  <a:pt x="10411" y="1435"/>
                </a:lnTo>
                <a:lnTo>
                  <a:pt x="10456" y="1404"/>
                </a:lnTo>
                <a:lnTo>
                  <a:pt x="10502" y="1373"/>
                </a:lnTo>
                <a:lnTo>
                  <a:pt x="10548" y="1344"/>
                </a:lnTo>
                <a:lnTo>
                  <a:pt x="10596" y="1316"/>
                </a:lnTo>
                <a:lnTo>
                  <a:pt x="10644" y="1289"/>
                </a:lnTo>
                <a:lnTo>
                  <a:pt x="10692" y="1263"/>
                </a:lnTo>
                <a:lnTo>
                  <a:pt x="10742" y="1237"/>
                </a:lnTo>
                <a:lnTo>
                  <a:pt x="10793" y="1214"/>
                </a:lnTo>
                <a:lnTo>
                  <a:pt x="10843" y="1192"/>
                </a:lnTo>
                <a:lnTo>
                  <a:pt x="10894" y="1171"/>
                </a:lnTo>
                <a:lnTo>
                  <a:pt x="10947" y="1151"/>
                </a:lnTo>
                <a:lnTo>
                  <a:pt x="11000" y="1132"/>
                </a:lnTo>
                <a:lnTo>
                  <a:pt x="11053" y="1115"/>
                </a:lnTo>
                <a:lnTo>
                  <a:pt x="11108" y="1099"/>
                </a:lnTo>
                <a:lnTo>
                  <a:pt x="11162" y="1084"/>
                </a:lnTo>
                <a:lnTo>
                  <a:pt x="11217" y="1070"/>
                </a:lnTo>
                <a:lnTo>
                  <a:pt x="11273" y="1058"/>
                </a:lnTo>
                <a:lnTo>
                  <a:pt x="11329" y="1046"/>
                </a:lnTo>
                <a:lnTo>
                  <a:pt x="11386" y="1037"/>
                </a:lnTo>
                <a:lnTo>
                  <a:pt x="11444" y="1028"/>
                </a:lnTo>
                <a:lnTo>
                  <a:pt x="11501" y="1021"/>
                </a:lnTo>
                <a:lnTo>
                  <a:pt x="11559" y="1015"/>
                </a:lnTo>
                <a:lnTo>
                  <a:pt x="11618" y="1010"/>
                </a:lnTo>
                <a:lnTo>
                  <a:pt x="11676" y="1007"/>
                </a:lnTo>
                <a:lnTo>
                  <a:pt x="11735" y="1005"/>
                </a:lnTo>
                <a:lnTo>
                  <a:pt x="11795" y="1004"/>
                </a:lnTo>
                <a:lnTo>
                  <a:pt x="11871" y="1005"/>
                </a:lnTo>
                <a:lnTo>
                  <a:pt x="11947" y="1008"/>
                </a:lnTo>
                <a:lnTo>
                  <a:pt x="12023" y="1014"/>
                </a:lnTo>
                <a:lnTo>
                  <a:pt x="12098" y="1021"/>
                </a:lnTo>
                <a:lnTo>
                  <a:pt x="12175" y="1030"/>
                </a:lnTo>
                <a:lnTo>
                  <a:pt x="12251" y="1042"/>
                </a:lnTo>
                <a:lnTo>
                  <a:pt x="12327" y="1055"/>
                </a:lnTo>
                <a:lnTo>
                  <a:pt x="12402" y="1071"/>
                </a:lnTo>
                <a:lnTo>
                  <a:pt x="12478" y="1088"/>
                </a:lnTo>
                <a:lnTo>
                  <a:pt x="12553" y="1108"/>
                </a:lnTo>
                <a:lnTo>
                  <a:pt x="12629" y="1129"/>
                </a:lnTo>
                <a:lnTo>
                  <a:pt x="12703" y="1153"/>
                </a:lnTo>
                <a:lnTo>
                  <a:pt x="12777" y="1178"/>
                </a:lnTo>
                <a:lnTo>
                  <a:pt x="12852" y="1205"/>
                </a:lnTo>
                <a:lnTo>
                  <a:pt x="12925" y="1234"/>
                </a:lnTo>
                <a:lnTo>
                  <a:pt x="12999" y="1266"/>
                </a:lnTo>
                <a:lnTo>
                  <a:pt x="13071" y="1299"/>
                </a:lnTo>
                <a:lnTo>
                  <a:pt x="13144" y="1334"/>
                </a:lnTo>
                <a:lnTo>
                  <a:pt x="13215" y="1370"/>
                </a:lnTo>
                <a:lnTo>
                  <a:pt x="13285" y="1408"/>
                </a:lnTo>
                <a:lnTo>
                  <a:pt x="13356" y="1448"/>
                </a:lnTo>
                <a:lnTo>
                  <a:pt x="13425" y="1490"/>
                </a:lnTo>
                <a:lnTo>
                  <a:pt x="13495" y="1535"/>
                </a:lnTo>
                <a:lnTo>
                  <a:pt x="13562" y="1580"/>
                </a:lnTo>
                <a:lnTo>
                  <a:pt x="13629" y="1627"/>
                </a:lnTo>
                <a:lnTo>
                  <a:pt x="13696" y="1676"/>
                </a:lnTo>
                <a:lnTo>
                  <a:pt x="13761" y="1727"/>
                </a:lnTo>
                <a:lnTo>
                  <a:pt x="13827" y="1779"/>
                </a:lnTo>
                <a:lnTo>
                  <a:pt x="13890" y="1834"/>
                </a:lnTo>
                <a:lnTo>
                  <a:pt x="13952" y="1889"/>
                </a:lnTo>
                <a:lnTo>
                  <a:pt x="14014" y="1946"/>
                </a:lnTo>
                <a:lnTo>
                  <a:pt x="14075" y="2005"/>
                </a:lnTo>
                <a:lnTo>
                  <a:pt x="14130" y="2061"/>
                </a:lnTo>
                <a:lnTo>
                  <a:pt x="14185" y="2119"/>
                </a:lnTo>
                <a:lnTo>
                  <a:pt x="14237" y="2177"/>
                </a:lnTo>
                <a:lnTo>
                  <a:pt x="14288" y="2235"/>
                </a:lnTo>
                <a:lnTo>
                  <a:pt x="14338" y="2295"/>
                </a:lnTo>
                <a:lnTo>
                  <a:pt x="14386" y="2356"/>
                </a:lnTo>
                <a:lnTo>
                  <a:pt x="14433" y="2417"/>
                </a:lnTo>
                <a:lnTo>
                  <a:pt x="14478" y="2478"/>
                </a:lnTo>
                <a:lnTo>
                  <a:pt x="14522" y="2540"/>
                </a:lnTo>
                <a:lnTo>
                  <a:pt x="14564" y="2603"/>
                </a:lnTo>
                <a:lnTo>
                  <a:pt x="14605" y="2667"/>
                </a:lnTo>
                <a:lnTo>
                  <a:pt x="14644" y="2731"/>
                </a:lnTo>
                <a:lnTo>
                  <a:pt x="14682" y="2796"/>
                </a:lnTo>
                <a:lnTo>
                  <a:pt x="14718" y="2861"/>
                </a:lnTo>
                <a:lnTo>
                  <a:pt x="14752" y="2927"/>
                </a:lnTo>
                <a:lnTo>
                  <a:pt x="14785" y="2993"/>
                </a:lnTo>
                <a:lnTo>
                  <a:pt x="14816" y="3060"/>
                </a:lnTo>
                <a:lnTo>
                  <a:pt x="14846" y="3126"/>
                </a:lnTo>
                <a:lnTo>
                  <a:pt x="14874" y="3195"/>
                </a:lnTo>
                <a:lnTo>
                  <a:pt x="14900" y="3262"/>
                </a:lnTo>
                <a:lnTo>
                  <a:pt x="14925" y="3330"/>
                </a:lnTo>
                <a:lnTo>
                  <a:pt x="14948" y="3398"/>
                </a:lnTo>
                <a:lnTo>
                  <a:pt x="14969" y="3468"/>
                </a:lnTo>
                <a:lnTo>
                  <a:pt x="14988" y="3537"/>
                </a:lnTo>
                <a:lnTo>
                  <a:pt x="15007" y="3606"/>
                </a:lnTo>
                <a:lnTo>
                  <a:pt x="15023" y="3675"/>
                </a:lnTo>
                <a:lnTo>
                  <a:pt x="15038" y="3746"/>
                </a:lnTo>
                <a:lnTo>
                  <a:pt x="15050" y="3816"/>
                </a:lnTo>
                <a:lnTo>
                  <a:pt x="15061" y="3885"/>
                </a:lnTo>
                <a:lnTo>
                  <a:pt x="15070" y="3955"/>
                </a:lnTo>
                <a:lnTo>
                  <a:pt x="15078" y="4026"/>
                </a:lnTo>
                <a:lnTo>
                  <a:pt x="15084" y="4097"/>
                </a:lnTo>
                <a:lnTo>
                  <a:pt x="15087" y="4162"/>
                </a:lnTo>
                <a:lnTo>
                  <a:pt x="15089" y="4227"/>
                </a:lnTo>
                <a:lnTo>
                  <a:pt x="15089" y="4292"/>
                </a:lnTo>
                <a:lnTo>
                  <a:pt x="15088" y="4357"/>
                </a:lnTo>
                <a:lnTo>
                  <a:pt x="15085" y="4420"/>
                </a:lnTo>
                <a:lnTo>
                  <a:pt x="15081" y="4484"/>
                </a:lnTo>
                <a:lnTo>
                  <a:pt x="15075" y="4546"/>
                </a:lnTo>
                <a:lnTo>
                  <a:pt x="15067" y="4610"/>
                </a:lnTo>
                <a:lnTo>
                  <a:pt x="15058" y="4672"/>
                </a:lnTo>
                <a:lnTo>
                  <a:pt x="15048" y="4733"/>
                </a:lnTo>
                <a:lnTo>
                  <a:pt x="15035" y="4794"/>
                </a:lnTo>
                <a:lnTo>
                  <a:pt x="15022" y="4855"/>
                </a:lnTo>
                <a:lnTo>
                  <a:pt x="15006" y="4914"/>
                </a:lnTo>
                <a:lnTo>
                  <a:pt x="14989" y="4973"/>
                </a:lnTo>
                <a:lnTo>
                  <a:pt x="14970" y="5032"/>
                </a:lnTo>
                <a:lnTo>
                  <a:pt x="14950" y="5089"/>
                </a:lnTo>
                <a:lnTo>
                  <a:pt x="14929" y="5147"/>
                </a:lnTo>
                <a:lnTo>
                  <a:pt x="14906" y="5203"/>
                </a:lnTo>
                <a:lnTo>
                  <a:pt x="14882" y="5259"/>
                </a:lnTo>
                <a:lnTo>
                  <a:pt x="14856" y="5314"/>
                </a:lnTo>
                <a:lnTo>
                  <a:pt x="14829" y="5368"/>
                </a:lnTo>
                <a:lnTo>
                  <a:pt x="14799" y="5422"/>
                </a:lnTo>
                <a:lnTo>
                  <a:pt x="14769" y="5474"/>
                </a:lnTo>
                <a:lnTo>
                  <a:pt x="14737" y="5526"/>
                </a:lnTo>
                <a:lnTo>
                  <a:pt x="14704" y="5577"/>
                </a:lnTo>
                <a:lnTo>
                  <a:pt x="14670" y="5627"/>
                </a:lnTo>
                <a:lnTo>
                  <a:pt x="14633" y="5675"/>
                </a:lnTo>
                <a:lnTo>
                  <a:pt x="14595" y="5724"/>
                </a:lnTo>
                <a:lnTo>
                  <a:pt x="14557" y="5772"/>
                </a:lnTo>
                <a:lnTo>
                  <a:pt x="14516" y="5818"/>
                </a:lnTo>
                <a:lnTo>
                  <a:pt x="14474" y="5863"/>
                </a:lnTo>
                <a:lnTo>
                  <a:pt x="14431" y="5907"/>
                </a:lnTo>
                <a:close/>
                <a:moveTo>
                  <a:pt x="4463" y="14370"/>
                </a:moveTo>
                <a:lnTo>
                  <a:pt x="4461" y="14307"/>
                </a:lnTo>
                <a:lnTo>
                  <a:pt x="4458" y="14243"/>
                </a:lnTo>
                <a:lnTo>
                  <a:pt x="4453" y="14180"/>
                </a:lnTo>
                <a:lnTo>
                  <a:pt x="4446" y="14117"/>
                </a:lnTo>
                <a:lnTo>
                  <a:pt x="4438" y="14053"/>
                </a:lnTo>
                <a:lnTo>
                  <a:pt x="4429" y="13990"/>
                </a:lnTo>
                <a:lnTo>
                  <a:pt x="4417" y="13926"/>
                </a:lnTo>
                <a:lnTo>
                  <a:pt x="4405" y="13863"/>
                </a:lnTo>
                <a:lnTo>
                  <a:pt x="4391" y="13800"/>
                </a:lnTo>
                <a:lnTo>
                  <a:pt x="4375" y="13737"/>
                </a:lnTo>
                <a:lnTo>
                  <a:pt x="4357" y="13673"/>
                </a:lnTo>
                <a:lnTo>
                  <a:pt x="4338" y="13610"/>
                </a:lnTo>
                <a:lnTo>
                  <a:pt x="4317" y="13548"/>
                </a:lnTo>
                <a:lnTo>
                  <a:pt x="4295" y="13486"/>
                </a:lnTo>
                <a:lnTo>
                  <a:pt x="4271" y="13423"/>
                </a:lnTo>
                <a:lnTo>
                  <a:pt x="4246" y="13362"/>
                </a:lnTo>
                <a:lnTo>
                  <a:pt x="4219" y="13300"/>
                </a:lnTo>
                <a:lnTo>
                  <a:pt x="4191" y="13240"/>
                </a:lnTo>
                <a:lnTo>
                  <a:pt x="4161" y="13179"/>
                </a:lnTo>
                <a:lnTo>
                  <a:pt x="4128" y="13119"/>
                </a:lnTo>
                <a:lnTo>
                  <a:pt x="4095" y="13059"/>
                </a:lnTo>
                <a:lnTo>
                  <a:pt x="4060" y="13000"/>
                </a:lnTo>
                <a:lnTo>
                  <a:pt x="4024" y="12942"/>
                </a:lnTo>
                <a:lnTo>
                  <a:pt x="3986" y="12884"/>
                </a:lnTo>
                <a:lnTo>
                  <a:pt x="3946" y="12826"/>
                </a:lnTo>
                <a:lnTo>
                  <a:pt x="3905" y="12769"/>
                </a:lnTo>
                <a:lnTo>
                  <a:pt x="3862" y="12714"/>
                </a:lnTo>
                <a:lnTo>
                  <a:pt x="3818" y="12658"/>
                </a:lnTo>
                <a:lnTo>
                  <a:pt x="3771" y="12604"/>
                </a:lnTo>
                <a:lnTo>
                  <a:pt x="3723" y="12549"/>
                </a:lnTo>
                <a:lnTo>
                  <a:pt x="3674" y="12497"/>
                </a:lnTo>
                <a:lnTo>
                  <a:pt x="3622" y="12445"/>
                </a:lnTo>
                <a:lnTo>
                  <a:pt x="3573" y="12396"/>
                </a:lnTo>
                <a:lnTo>
                  <a:pt x="3522" y="12349"/>
                </a:lnTo>
                <a:lnTo>
                  <a:pt x="3470" y="12303"/>
                </a:lnTo>
                <a:lnTo>
                  <a:pt x="3418" y="12258"/>
                </a:lnTo>
                <a:lnTo>
                  <a:pt x="3366" y="12215"/>
                </a:lnTo>
                <a:lnTo>
                  <a:pt x="3312" y="12174"/>
                </a:lnTo>
                <a:lnTo>
                  <a:pt x="3257" y="12133"/>
                </a:lnTo>
                <a:lnTo>
                  <a:pt x="3202" y="12094"/>
                </a:lnTo>
                <a:lnTo>
                  <a:pt x="3146" y="12057"/>
                </a:lnTo>
                <a:lnTo>
                  <a:pt x="3088" y="12020"/>
                </a:lnTo>
                <a:lnTo>
                  <a:pt x="3031" y="11985"/>
                </a:lnTo>
                <a:lnTo>
                  <a:pt x="2974" y="11952"/>
                </a:lnTo>
                <a:lnTo>
                  <a:pt x="2914" y="11920"/>
                </a:lnTo>
                <a:lnTo>
                  <a:pt x="2855" y="11889"/>
                </a:lnTo>
                <a:lnTo>
                  <a:pt x="2796" y="11860"/>
                </a:lnTo>
                <a:lnTo>
                  <a:pt x="2735" y="11832"/>
                </a:lnTo>
                <a:lnTo>
                  <a:pt x="2675" y="11806"/>
                </a:lnTo>
                <a:lnTo>
                  <a:pt x="2613" y="11781"/>
                </a:lnTo>
                <a:lnTo>
                  <a:pt x="2552" y="11757"/>
                </a:lnTo>
                <a:lnTo>
                  <a:pt x="2490" y="11735"/>
                </a:lnTo>
                <a:lnTo>
                  <a:pt x="2427" y="11715"/>
                </a:lnTo>
                <a:lnTo>
                  <a:pt x="2365" y="11696"/>
                </a:lnTo>
                <a:lnTo>
                  <a:pt x="2303" y="11679"/>
                </a:lnTo>
                <a:lnTo>
                  <a:pt x="2239" y="11663"/>
                </a:lnTo>
                <a:lnTo>
                  <a:pt x="2176" y="11648"/>
                </a:lnTo>
                <a:lnTo>
                  <a:pt x="2112" y="11636"/>
                </a:lnTo>
                <a:lnTo>
                  <a:pt x="2048" y="11625"/>
                </a:lnTo>
                <a:lnTo>
                  <a:pt x="1985" y="11615"/>
                </a:lnTo>
                <a:lnTo>
                  <a:pt x="1920" y="11607"/>
                </a:lnTo>
                <a:lnTo>
                  <a:pt x="1857" y="11600"/>
                </a:lnTo>
                <a:lnTo>
                  <a:pt x="1793" y="11595"/>
                </a:lnTo>
                <a:lnTo>
                  <a:pt x="1728" y="11592"/>
                </a:lnTo>
                <a:lnTo>
                  <a:pt x="2229" y="9781"/>
                </a:lnTo>
                <a:lnTo>
                  <a:pt x="2236" y="9759"/>
                </a:lnTo>
                <a:lnTo>
                  <a:pt x="2244" y="9736"/>
                </a:lnTo>
                <a:lnTo>
                  <a:pt x="2253" y="9714"/>
                </a:lnTo>
                <a:lnTo>
                  <a:pt x="2263" y="9692"/>
                </a:lnTo>
                <a:lnTo>
                  <a:pt x="2273" y="9670"/>
                </a:lnTo>
                <a:lnTo>
                  <a:pt x="2284" y="9648"/>
                </a:lnTo>
                <a:lnTo>
                  <a:pt x="2296" y="9626"/>
                </a:lnTo>
                <a:lnTo>
                  <a:pt x="2308" y="9604"/>
                </a:lnTo>
                <a:lnTo>
                  <a:pt x="2321" y="9583"/>
                </a:lnTo>
                <a:lnTo>
                  <a:pt x="2335" y="9561"/>
                </a:lnTo>
                <a:lnTo>
                  <a:pt x="2349" y="9539"/>
                </a:lnTo>
                <a:lnTo>
                  <a:pt x="2363" y="9518"/>
                </a:lnTo>
                <a:lnTo>
                  <a:pt x="2378" y="9498"/>
                </a:lnTo>
                <a:lnTo>
                  <a:pt x="2393" y="9478"/>
                </a:lnTo>
                <a:lnTo>
                  <a:pt x="2409" y="9458"/>
                </a:lnTo>
                <a:lnTo>
                  <a:pt x="2426" y="9438"/>
                </a:lnTo>
                <a:lnTo>
                  <a:pt x="2522" y="9374"/>
                </a:lnTo>
                <a:lnTo>
                  <a:pt x="2621" y="9314"/>
                </a:lnTo>
                <a:lnTo>
                  <a:pt x="2723" y="9260"/>
                </a:lnTo>
                <a:lnTo>
                  <a:pt x="2828" y="9211"/>
                </a:lnTo>
                <a:lnTo>
                  <a:pt x="2934" y="9169"/>
                </a:lnTo>
                <a:lnTo>
                  <a:pt x="3044" y="9131"/>
                </a:lnTo>
                <a:lnTo>
                  <a:pt x="3156" y="9099"/>
                </a:lnTo>
                <a:lnTo>
                  <a:pt x="3268" y="9072"/>
                </a:lnTo>
                <a:lnTo>
                  <a:pt x="3383" y="9051"/>
                </a:lnTo>
                <a:lnTo>
                  <a:pt x="3500" y="9034"/>
                </a:lnTo>
                <a:lnTo>
                  <a:pt x="3617" y="9024"/>
                </a:lnTo>
                <a:lnTo>
                  <a:pt x="3736" y="9018"/>
                </a:lnTo>
                <a:lnTo>
                  <a:pt x="3857" y="9018"/>
                </a:lnTo>
                <a:lnTo>
                  <a:pt x="3976" y="9023"/>
                </a:lnTo>
                <a:lnTo>
                  <a:pt x="4098" y="9033"/>
                </a:lnTo>
                <a:lnTo>
                  <a:pt x="4220" y="9049"/>
                </a:lnTo>
                <a:lnTo>
                  <a:pt x="4342" y="9070"/>
                </a:lnTo>
                <a:lnTo>
                  <a:pt x="4463" y="9096"/>
                </a:lnTo>
                <a:lnTo>
                  <a:pt x="4584" y="9127"/>
                </a:lnTo>
                <a:lnTo>
                  <a:pt x="4706" y="9164"/>
                </a:lnTo>
                <a:lnTo>
                  <a:pt x="4826" y="9206"/>
                </a:lnTo>
                <a:lnTo>
                  <a:pt x="4946" y="9252"/>
                </a:lnTo>
                <a:lnTo>
                  <a:pt x="5065" y="9305"/>
                </a:lnTo>
                <a:lnTo>
                  <a:pt x="5184" y="9363"/>
                </a:lnTo>
                <a:lnTo>
                  <a:pt x="5300" y="9425"/>
                </a:lnTo>
                <a:lnTo>
                  <a:pt x="5415" y="9493"/>
                </a:lnTo>
                <a:lnTo>
                  <a:pt x="5529" y="9566"/>
                </a:lnTo>
                <a:lnTo>
                  <a:pt x="5640" y="9644"/>
                </a:lnTo>
                <a:lnTo>
                  <a:pt x="5750" y="9727"/>
                </a:lnTo>
                <a:lnTo>
                  <a:pt x="5857" y="9815"/>
                </a:lnTo>
                <a:lnTo>
                  <a:pt x="5962" y="9909"/>
                </a:lnTo>
                <a:lnTo>
                  <a:pt x="6065" y="10007"/>
                </a:lnTo>
                <a:lnTo>
                  <a:pt x="6168" y="10115"/>
                </a:lnTo>
                <a:lnTo>
                  <a:pt x="6267" y="10226"/>
                </a:lnTo>
                <a:lnTo>
                  <a:pt x="6360" y="10339"/>
                </a:lnTo>
                <a:lnTo>
                  <a:pt x="6447" y="10456"/>
                </a:lnTo>
                <a:lnTo>
                  <a:pt x="6529" y="10574"/>
                </a:lnTo>
                <a:lnTo>
                  <a:pt x="6604" y="10695"/>
                </a:lnTo>
                <a:lnTo>
                  <a:pt x="6673" y="10816"/>
                </a:lnTo>
                <a:lnTo>
                  <a:pt x="6738" y="10941"/>
                </a:lnTo>
                <a:lnTo>
                  <a:pt x="6796" y="11065"/>
                </a:lnTo>
                <a:lnTo>
                  <a:pt x="6848" y="11191"/>
                </a:lnTo>
                <a:lnTo>
                  <a:pt x="6895" y="11318"/>
                </a:lnTo>
                <a:lnTo>
                  <a:pt x="6936" y="11446"/>
                </a:lnTo>
                <a:lnTo>
                  <a:pt x="6971" y="11574"/>
                </a:lnTo>
                <a:lnTo>
                  <a:pt x="7000" y="11702"/>
                </a:lnTo>
                <a:lnTo>
                  <a:pt x="7023" y="11831"/>
                </a:lnTo>
                <a:lnTo>
                  <a:pt x="7041" y="11959"/>
                </a:lnTo>
                <a:lnTo>
                  <a:pt x="7052" y="12087"/>
                </a:lnTo>
                <a:lnTo>
                  <a:pt x="7058" y="12214"/>
                </a:lnTo>
                <a:lnTo>
                  <a:pt x="7057" y="12341"/>
                </a:lnTo>
                <a:lnTo>
                  <a:pt x="7051" y="12466"/>
                </a:lnTo>
                <a:lnTo>
                  <a:pt x="7039" y="12589"/>
                </a:lnTo>
                <a:lnTo>
                  <a:pt x="7019" y="12712"/>
                </a:lnTo>
                <a:lnTo>
                  <a:pt x="6995" y="12832"/>
                </a:lnTo>
                <a:lnTo>
                  <a:pt x="6965" y="12952"/>
                </a:lnTo>
                <a:lnTo>
                  <a:pt x="6929" y="13068"/>
                </a:lnTo>
                <a:lnTo>
                  <a:pt x="6886" y="13183"/>
                </a:lnTo>
                <a:lnTo>
                  <a:pt x="6837" y="13294"/>
                </a:lnTo>
                <a:lnTo>
                  <a:pt x="6783" y="13402"/>
                </a:lnTo>
                <a:lnTo>
                  <a:pt x="6722" y="13508"/>
                </a:lnTo>
                <a:lnTo>
                  <a:pt x="6655" y="13610"/>
                </a:lnTo>
                <a:lnTo>
                  <a:pt x="6582" y="13710"/>
                </a:lnTo>
                <a:lnTo>
                  <a:pt x="6502" y="13805"/>
                </a:lnTo>
                <a:lnTo>
                  <a:pt x="6481" y="13816"/>
                </a:lnTo>
                <a:lnTo>
                  <a:pt x="6459" y="13827"/>
                </a:lnTo>
                <a:lnTo>
                  <a:pt x="6437" y="13838"/>
                </a:lnTo>
                <a:lnTo>
                  <a:pt x="6415" y="13848"/>
                </a:lnTo>
                <a:lnTo>
                  <a:pt x="6392" y="13858"/>
                </a:lnTo>
                <a:lnTo>
                  <a:pt x="6369" y="13867"/>
                </a:lnTo>
                <a:lnTo>
                  <a:pt x="6345" y="13876"/>
                </a:lnTo>
                <a:lnTo>
                  <a:pt x="6322" y="13884"/>
                </a:lnTo>
                <a:lnTo>
                  <a:pt x="4463" y="14370"/>
                </a:lnTo>
                <a:close/>
                <a:moveTo>
                  <a:pt x="2096" y="14991"/>
                </a:moveTo>
                <a:lnTo>
                  <a:pt x="2070" y="14997"/>
                </a:lnTo>
                <a:lnTo>
                  <a:pt x="2036" y="15005"/>
                </a:lnTo>
                <a:lnTo>
                  <a:pt x="1995" y="15014"/>
                </a:lnTo>
                <a:lnTo>
                  <a:pt x="1949" y="15024"/>
                </a:lnTo>
                <a:lnTo>
                  <a:pt x="1899" y="15034"/>
                </a:lnTo>
                <a:lnTo>
                  <a:pt x="1849" y="15043"/>
                </a:lnTo>
                <a:lnTo>
                  <a:pt x="1825" y="15046"/>
                </a:lnTo>
                <a:lnTo>
                  <a:pt x="1801" y="15050"/>
                </a:lnTo>
                <a:lnTo>
                  <a:pt x="1777" y="15052"/>
                </a:lnTo>
                <a:lnTo>
                  <a:pt x="1755" y="15054"/>
                </a:lnTo>
                <a:lnTo>
                  <a:pt x="1716" y="15053"/>
                </a:lnTo>
                <a:lnTo>
                  <a:pt x="1679" y="15049"/>
                </a:lnTo>
                <a:lnTo>
                  <a:pt x="1641" y="15044"/>
                </a:lnTo>
                <a:lnTo>
                  <a:pt x="1604" y="15037"/>
                </a:lnTo>
                <a:lnTo>
                  <a:pt x="1568" y="15029"/>
                </a:lnTo>
                <a:lnTo>
                  <a:pt x="1532" y="15018"/>
                </a:lnTo>
                <a:lnTo>
                  <a:pt x="1498" y="15006"/>
                </a:lnTo>
                <a:lnTo>
                  <a:pt x="1464" y="14993"/>
                </a:lnTo>
                <a:lnTo>
                  <a:pt x="1430" y="14978"/>
                </a:lnTo>
                <a:lnTo>
                  <a:pt x="1398" y="14961"/>
                </a:lnTo>
                <a:lnTo>
                  <a:pt x="1367" y="14943"/>
                </a:lnTo>
                <a:lnTo>
                  <a:pt x="1336" y="14923"/>
                </a:lnTo>
                <a:lnTo>
                  <a:pt x="1307" y="14902"/>
                </a:lnTo>
                <a:lnTo>
                  <a:pt x="1279" y="14880"/>
                </a:lnTo>
                <a:lnTo>
                  <a:pt x="1251" y="14856"/>
                </a:lnTo>
                <a:lnTo>
                  <a:pt x="1225" y="14832"/>
                </a:lnTo>
                <a:lnTo>
                  <a:pt x="1201" y="14804"/>
                </a:lnTo>
                <a:lnTo>
                  <a:pt x="1177" y="14777"/>
                </a:lnTo>
                <a:lnTo>
                  <a:pt x="1155" y="14749"/>
                </a:lnTo>
                <a:lnTo>
                  <a:pt x="1134" y="14720"/>
                </a:lnTo>
                <a:lnTo>
                  <a:pt x="1115" y="14689"/>
                </a:lnTo>
                <a:lnTo>
                  <a:pt x="1096" y="14658"/>
                </a:lnTo>
                <a:lnTo>
                  <a:pt x="1080" y="14626"/>
                </a:lnTo>
                <a:lnTo>
                  <a:pt x="1065" y="14593"/>
                </a:lnTo>
                <a:lnTo>
                  <a:pt x="1051" y="14559"/>
                </a:lnTo>
                <a:lnTo>
                  <a:pt x="1040" y="14524"/>
                </a:lnTo>
                <a:lnTo>
                  <a:pt x="1030" y="14488"/>
                </a:lnTo>
                <a:lnTo>
                  <a:pt x="1021" y="14452"/>
                </a:lnTo>
                <a:lnTo>
                  <a:pt x="1015" y="14415"/>
                </a:lnTo>
                <a:lnTo>
                  <a:pt x="1010" y="14378"/>
                </a:lnTo>
                <a:lnTo>
                  <a:pt x="1007" y="14340"/>
                </a:lnTo>
                <a:lnTo>
                  <a:pt x="1006" y="14302"/>
                </a:lnTo>
                <a:lnTo>
                  <a:pt x="1009" y="14268"/>
                </a:lnTo>
                <a:lnTo>
                  <a:pt x="1015" y="14229"/>
                </a:lnTo>
                <a:lnTo>
                  <a:pt x="1022" y="14189"/>
                </a:lnTo>
                <a:lnTo>
                  <a:pt x="1029" y="14149"/>
                </a:lnTo>
                <a:lnTo>
                  <a:pt x="1037" y="14110"/>
                </a:lnTo>
                <a:lnTo>
                  <a:pt x="1045" y="14074"/>
                </a:lnTo>
                <a:lnTo>
                  <a:pt x="1051" y="14043"/>
                </a:lnTo>
                <a:lnTo>
                  <a:pt x="1056" y="14020"/>
                </a:lnTo>
                <a:lnTo>
                  <a:pt x="1586" y="12106"/>
                </a:lnTo>
                <a:lnTo>
                  <a:pt x="1641" y="12105"/>
                </a:lnTo>
                <a:lnTo>
                  <a:pt x="1695" y="12105"/>
                </a:lnTo>
                <a:lnTo>
                  <a:pt x="1749" y="12107"/>
                </a:lnTo>
                <a:lnTo>
                  <a:pt x="1804" y="12111"/>
                </a:lnTo>
                <a:lnTo>
                  <a:pt x="1858" y="12116"/>
                </a:lnTo>
                <a:lnTo>
                  <a:pt x="1913" y="12122"/>
                </a:lnTo>
                <a:lnTo>
                  <a:pt x="1968" y="12130"/>
                </a:lnTo>
                <a:lnTo>
                  <a:pt x="2023" y="12139"/>
                </a:lnTo>
                <a:lnTo>
                  <a:pt x="2077" y="12149"/>
                </a:lnTo>
                <a:lnTo>
                  <a:pt x="2133" y="12161"/>
                </a:lnTo>
                <a:lnTo>
                  <a:pt x="2187" y="12175"/>
                </a:lnTo>
                <a:lnTo>
                  <a:pt x="2242" y="12190"/>
                </a:lnTo>
                <a:lnTo>
                  <a:pt x="2297" y="12206"/>
                </a:lnTo>
                <a:lnTo>
                  <a:pt x="2351" y="12224"/>
                </a:lnTo>
                <a:lnTo>
                  <a:pt x="2405" y="12243"/>
                </a:lnTo>
                <a:lnTo>
                  <a:pt x="2460" y="12264"/>
                </a:lnTo>
                <a:lnTo>
                  <a:pt x="2513" y="12286"/>
                </a:lnTo>
                <a:lnTo>
                  <a:pt x="2566" y="12309"/>
                </a:lnTo>
                <a:lnTo>
                  <a:pt x="2619" y="12335"/>
                </a:lnTo>
                <a:lnTo>
                  <a:pt x="2673" y="12362"/>
                </a:lnTo>
                <a:lnTo>
                  <a:pt x="2725" y="12390"/>
                </a:lnTo>
                <a:lnTo>
                  <a:pt x="2776" y="12420"/>
                </a:lnTo>
                <a:lnTo>
                  <a:pt x="2829" y="12451"/>
                </a:lnTo>
                <a:lnTo>
                  <a:pt x="2879" y="12483"/>
                </a:lnTo>
                <a:lnTo>
                  <a:pt x="2930" y="12517"/>
                </a:lnTo>
                <a:lnTo>
                  <a:pt x="2980" y="12553"/>
                </a:lnTo>
                <a:lnTo>
                  <a:pt x="3029" y="12590"/>
                </a:lnTo>
                <a:lnTo>
                  <a:pt x="3078" y="12629"/>
                </a:lnTo>
                <a:lnTo>
                  <a:pt x="3126" y="12669"/>
                </a:lnTo>
                <a:lnTo>
                  <a:pt x="3174" y="12711"/>
                </a:lnTo>
                <a:lnTo>
                  <a:pt x="3220" y="12754"/>
                </a:lnTo>
                <a:lnTo>
                  <a:pt x="3266" y="12799"/>
                </a:lnTo>
                <a:lnTo>
                  <a:pt x="3312" y="12845"/>
                </a:lnTo>
                <a:lnTo>
                  <a:pt x="3356" y="12893"/>
                </a:lnTo>
                <a:lnTo>
                  <a:pt x="3398" y="12941"/>
                </a:lnTo>
                <a:lnTo>
                  <a:pt x="3439" y="12990"/>
                </a:lnTo>
                <a:lnTo>
                  <a:pt x="3479" y="13039"/>
                </a:lnTo>
                <a:lnTo>
                  <a:pt x="3517" y="13089"/>
                </a:lnTo>
                <a:lnTo>
                  <a:pt x="3553" y="13139"/>
                </a:lnTo>
                <a:lnTo>
                  <a:pt x="3588" y="13191"/>
                </a:lnTo>
                <a:lnTo>
                  <a:pt x="3621" y="13243"/>
                </a:lnTo>
                <a:lnTo>
                  <a:pt x="3653" y="13295"/>
                </a:lnTo>
                <a:lnTo>
                  <a:pt x="3683" y="13348"/>
                </a:lnTo>
                <a:lnTo>
                  <a:pt x="3712" y="13401"/>
                </a:lnTo>
                <a:lnTo>
                  <a:pt x="3739" y="13455"/>
                </a:lnTo>
                <a:lnTo>
                  <a:pt x="3765" y="13509"/>
                </a:lnTo>
                <a:lnTo>
                  <a:pt x="3788" y="13563"/>
                </a:lnTo>
                <a:lnTo>
                  <a:pt x="3811" y="13617"/>
                </a:lnTo>
                <a:lnTo>
                  <a:pt x="3833" y="13671"/>
                </a:lnTo>
                <a:lnTo>
                  <a:pt x="3852" y="13727"/>
                </a:lnTo>
                <a:lnTo>
                  <a:pt x="3870" y="13782"/>
                </a:lnTo>
                <a:lnTo>
                  <a:pt x="3887" y="13837"/>
                </a:lnTo>
                <a:lnTo>
                  <a:pt x="3902" y="13892"/>
                </a:lnTo>
                <a:lnTo>
                  <a:pt x="3915" y="13948"/>
                </a:lnTo>
                <a:lnTo>
                  <a:pt x="3927" y="14004"/>
                </a:lnTo>
                <a:lnTo>
                  <a:pt x="3938" y="14060"/>
                </a:lnTo>
                <a:lnTo>
                  <a:pt x="3946" y="14115"/>
                </a:lnTo>
                <a:lnTo>
                  <a:pt x="3954" y="14170"/>
                </a:lnTo>
                <a:lnTo>
                  <a:pt x="3960" y="14225"/>
                </a:lnTo>
                <a:lnTo>
                  <a:pt x="3964" y="14282"/>
                </a:lnTo>
                <a:lnTo>
                  <a:pt x="3967" y="14337"/>
                </a:lnTo>
                <a:lnTo>
                  <a:pt x="3968" y="14391"/>
                </a:lnTo>
                <a:lnTo>
                  <a:pt x="3968" y="14446"/>
                </a:lnTo>
                <a:lnTo>
                  <a:pt x="3967" y="14500"/>
                </a:lnTo>
                <a:lnTo>
                  <a:pt x="2096" y="14991"/>
                </a:lnTo>
                <a:close/>
                <a:moveTo>
                  <a:pt x="5275" y="8311"/>
                </a:moveTo>
                <a:lnTo>
                  <a:pt x="5187" y="8277"/>
                </a:lnTo>
                <a:lnTo>
                  <a:pt x="5099" y="8245"/>
                </a:lnTo>
                <a:lnTo>
                  <a:pt x="5011" y="8215"/>
                </a:lnTo>
                <a:lnTo>
                  <a:pt x="4921" y="8186"/>
                </a:lnTo>
                <a:lnTo>
                  <a:pt x="4877" y="8173"/>
                </a:lnTo>
                <a:lnTo>
                  <a:pt x="4833" y="8159"/>
                </a:lnTo>
                <a:lnTo>
                  <a:pt x="4787" y="8147"/>
                </a:lnTo>
                <a:lnTo>
                  <a:pt x="4742" y="8135"/>
                </a:lnTo>
                <a:lnTo>
                  <a:pt x="4698" y="8124"/>
                </a:lnTo>
                <a:lnTo>
                  <a:pt x="4652" y="8113"/>
                </a:lnTo>
                <a:lnTo>
                  <a:pt x="4607" y="8103"/>
                </a:lnTo>
                <a:lnTo>
                  <a:pt x="4562" y="8093"/>
                </a:lnTo>
                <a:lnTo>
                  <a:pt x="4517" y="8084"/>
                </a:lnTo>
                <a:lnTo>
                  <a:pt x="4471" y="8075"/>
                </a:lnTo>
                <a:lnTo>
                  <a:pt x="4426" y="8067"/>
                </a:lnTo>
                <a:lnTo>
                  <a:pt x="4380" y="8059"/>
                </a:lnTo>
                <a:lnTo>
                  <a:pt x="4335" y="8052"/>
                </a:lnTo>
                <a:lnTo>
                  <a:pt x="4289" y="8045"/>
                </a:lnTo>
                <a:lnTo>
                  <a:pt x="4243" y="8039"/>
                </a:lnTo>
                <a:lnTo>
                  <a:pt x="4198" y="8034"/>
                </a:lnTo>
                <a:lnTo>
                  <a:pt x="4153" y="8029"/>
                </a:lnTo>
                <a:lnTo>
                  <a:pt x="4106" y="8025"/>
                </a:lnTo>
                <a:lnTo>
                  <a:pt x="4061" y="8021"/>
                </a:lnTo>
                <a:lnTo>
                  <a:pt x="4015" y="8018"/>
                </a:lnTo>
                <a:lnTo>
                  <a:pt x="3969" y="8015"/>
                </a:lnTo>
                <a:lnTo>
                  <a:pt x="3923" y="8013"/>
                </a:lnTo>
                <a:lnTo>
                  <a:pt x="3878" y="8011"/>
                </a:lnTo>
                <a:lnTo>
                  <a:pt x="3832" y="8011"/>
                </a:lnTo>
                <a:lnTo>
                  <a:pt x="7706" y="4116"/>
                </a:lnTo>
                <a:lnTo>
                  <a:pt x="7763" y="4063"/>
                </a:lnTo>
                <a:lnTo>
                  <a:pt x="7820" y="4012"/>
                </a:lnTo>
                <a:lnTo>
                  <a:pt x="7880" y="3964"/>
                </a:lnTo>
                <a:lnTo>
                  <a:pt x="7941" y="3918"/>
                </a:lnTo>
                <a:lnTo>
                  <a:pt x="8003" y="3875"/>
                </a:lnTo>
                <a:lnTo>
                  <a:pt x="8067" y="3834"/>
                </a:lnTo>
                <a:lnTo>
                  <a:pt x="8131" y="3796"/>
                </a:lnTo>
                <a:lnTo>
                  <a:pt x="8197" y="3760"/>
                </a:lnTo>
                <a:lnTo>
                  <a:pt x="8265" y="3725"/>
                </a:lnTo>
                <a:lnTo>
                  <a:pt x="8333" y="3694"/>
                </a:lnTo>
                <a:lnTo>
                  <a:pt x="8403" y="3665"/>
                </a:lnTo>
                <a:lnTo>
                  <a:pt x="8473" y="3638"/>
                </a:lnTo>
                <a:lnTo>
                  <a:pt x="8544" y="3613"/>
                </a:lnTo>
                <a:lnTo>
                  <a:pt x="8616" y="3591"/>
                </a:lnTo>
                <a:lnTo>
                  <a:pt x="8689" y="3571"/>
                </a:lnTo>
                <a:lnTo>
                  <a:pt x="8764" y="3554"/>
                </a:lnTo>
                <a:lnTo>
                  <a:pt x="8838" y="3539"/>
                </a:lnTo>
                <a:lnTo>
                  <a:pt x="8914" y="3526"/>
                </a:lnTo>
                <a:lnTo>
                  <a:pt x="8989" y="3515"/>
                </a:lnTo>
                <a:lnTo>
                  <a:pt x="9067" y="3507"/>
                </a:lnTo>
                <a:lnTo>
                  <a:pt x="9143" y="3501"/>
                </a:lnTo>
                <a:lnTo>
                  <a:pt x="9220" y="3497"/>
                </a:lnTo>
                <a:lnTo>
                  <a:pt x="9299" y="3496"/>
                </a:lnTo>
                <a:lnTo>
                  <a:pt x="9377" y="3497"/>
                </a:lnTo>
                <a:lnTo>
                  <a:pt x="9457" y="3500"/>
                </a:lnTo>
                <a:lnTo>
                  <a:pt x="9535" y="3505"/>
                </a:lnTo>
                <a:lnTo>
                  <a:pt x="9615" y="3512"/>
                </a:lnTo>
                <a:lnTo>
                  <a:pt x="9694" y="3522"/>
                </a:lnTo>
                <a:lnTo>
                  <a:pt x="9775" y="3534"/>
                </a:lnTo>
                <a:lnTo>
                  <a:pt x="9854" y="3548"/>
                </a:lnTo>
                <a:lnTo>
                  <a:pt x="9934" y="3565"/>
                </a:lnTo>
                <a:lnTo>
                  <a:pt x="10014" y="3583"/>
                </a:lnTo>
                <a:lnTo>
                  <a:pt x="5275" y="8311"/>
                </a:lnTo>
                <a:close/>
                <a:moveTo>
                  <a:pt x="7441" y="10165"/>
                </a:moveTo>
                <a:lnTo>
                  <a:pt x="7406" y="10107"/>
                </a:lnTo>
                <a:lnTo>
                  <a:pt x="7369" y="10049"/>
                </a:lnTo>
                <a:lnTo>
                  <a:pt x="7332" y="9992"/>
                </a:lnTo>
                <a:lnTo>
                  <a:pt x="7295" y="9936"/>
                </a:lnTo>
                <a:lnTo>
                  <a:pt x="7257" y="9880"/>
                </a:lnTo>
                <a:lnTo>
                  <a:pt x="7218" y="9824"/>
                </a:lnTo>
                <a:lnTo>
                  <a:pt x="7177" y="9768"/>
                </a:lnTo>
                <a:lnTo>
                  <a:pt x="7137" y="9714"/>
                </a:lnTo>
                <a:lnTo>
                  <a:pt x="7096" y="9660"/>
                </a:lnTo>
                <a:lnTo>
                  <a:pt x="7053" y="9606"/>
                </a:lnTo>
                <a:lnTo>
                  <a:pt x="7009" y="9553"/>
                </a:lnTo>
                <a:lnTo>
                  <a:pt x="6965" y="9500"/>
                </a:lnTo>
                <a:lnTo>
                  <a:pt x="6919" y="9448"/>
                </a:lnTo>
                <a:lnTo>
                  <a:pt x="6873" y="9397"/>
                </a:lnTo>
                <a:lnTo>
                  <a:pt x="6824" y="9347"/>
                </a:lnTo>
                <a:lnTo>
                  <a:pt x="6776" y="9297"/>
                </a:lnTo>
                <a:lnTo>
                  <a:pt x="6718" y="9240"/>
                </a:lnTo>
                <a:lnTo>
                  <a:pt x="6658" y="9185"/>
                </a:lnTo>
                <a:lnTo>
                  <a:pt x="6598" y="9131"/>
                </a:lnTo>
                <a:lnTo>
                  <a:pt x="6538" y="9079"/>
                </a:lnTo>
                <a:lnTo>
                  <a:pt x="6475" y="9029"/>
                </a:lnTo>
                <a:lnTo>
                  <a:pt x="6412" y="8978"/>
                </a:lnTo>
                <a:lnTo>
                  <a:pt x="6348" y="8930"/>
                </a:lnTo>
                <a:lnTo>
                  <a:pt x="6284" y="8884"/>
                </a:lnTo>
                <a:lnTo>
                  <a:pt x="6220" y="8838"/>
                </a:lnTo>
                <a:lnTo>
                  <a:pt x="6153" y="8794"/>
                </a:lnTo>
                <a:lnTo>
                  <a:pt x="6087" y="8750"/>
                </a:lnTo>
                <a:lnTo>
                  <a:pt x="6021" y="8707"/>
                </a:lnTo>
                <a:lnTo>
                  <a:pt x="5953" y="8666"/>
                </a:lnTo>
                <a:lnTo>
                  <a:pt x="5885" y="8626"/>
                </a:lnTo>
                <a:lnTo>
                  <a:pt x="5816" y="8587"/>
                </a:lnTo>
                <a:lnTo>
                  <a:pt x="5748" y="8549"/>
                </a:lnTo>
                <a:lnTo>
                  <a:pt x="10542" y="3766"/>
                </a:lnTo>
                <a:lnTo>
                  <a:pt x="10613" y="3798"/>
                </a:lnTo>
                <a:lnTo>
                  <a:pt x="10683" y="3831"/>
                </a:lnTo>
                <a:lnTo>
                  <a:pt x="10752" y="3866"/>
                </a:lnTo>
                <a:lnTo>
                  <a:pt x="10821" y="3903"/>
                </a:lnTo>
                <a:lnTo>
                  <a:pt x="10889" y="3942"/>
                </a:lnTo>
                <a:lnTo>
                  <a:pt x="10958" y="3983"/>
                </a:lnTo>
                <a:lnTo>
                  <a:pt x="11025" y="4026"/>
                </a:lnTo>
                <a:lnTo>
                  <a:pt x="11091" y="4070"/>
                </a:lnTo>
                <a:lnTo>
                  <a:pt x="11157" y="4115"/>
                </a:lnTo>
                <a:lnTo>
                  <a:pt x="11222" y="4163"/>
                </a:lnTo>
                <a:lnTo>
                  <a:pt x="11287" y="4212"/>
                </a:lnTo>
                <a:lnTo>
                  <a:pt x="11351" y="4263"/>
                </a:lnTo>
                <a:lnTo>
                  <a:pt x="11413" y="4317"/>
                </a:lnTo>
                <a:lnTo>
                  <a:pt x="11476" y="4372"/>
                </a:lnTo>
                <a:lnTo>
                  <a:pt x="11537" y="4428"/>
                </a:lnTo>
                <a:lnTo>
                  <a:pt x="11597" y="4487"/>
                </a:lnTo>
                <a:lnTo>
                  <a:pt x="11648" y="4537"/>
                </a:lnTo>
                <a:lnTo>
                  <a:pt x="11696" y="4590"/>
                </a:lnTo>
                <a:lnTo>
                  <a:pt x="11743" y="4642"/>
                </a:lnTo>
                <a:lnTo>
                  <a:pt x="11790" y="4696"/>
                </a:lnTo>
                <a:lnTo>
                  <a:pt x="11835" y="4749"/>
                </a:lnTo>
                <a:lnTo>
                  <a:pt x="11878" y="4803"/>
                </a:lnTo>
                <a:lnTo>
                  <a:pt x="11919" y="4859"/>
                </a:lnTo>
                <a:lnTo>
                  <a:pt x="11961" y="4915"/>
                </a:lnTo>
                <a:lnTo>
                  <a:pt x="12000" y="4970"/>
                </a:lnTo>
                <a:lnTo>
                  <a:pt x="12038" y="5027"/>
                </a:lnTo>
                <a:lnTo>
                  <a:pt x="12075" y="5084"/>
                </a:lnTo>
                <a:lnTo>
                  <a:pt x="12110" y="5142"/>
                </a:lnTo>
                <a:lnTo>
                  <a:pt x="12145" y="5200"/>
                </a:lnTo>
                <a:lnTo>
                  <a:pt x="12178" y="5258"/>
                </a:lnTo>
                <a:lnTo>
                  <a:pt x="12210" y="5316"/>
                </a:lnTo>
                <a:lnTo>
                  <a:pt x="12241" y="5375"/>
                </a:lnTo>
                <a:lnTo>
                  <a:pt x="7441" y="10165"/>
                </a:lnTo>
                <a:close/>
                <a:moveTo>
                  <a:pt x="8055" y="11941"/>
                </a:moveTo>
                <a:lnTo>
                  <a:pt x="8045" y="11856"/>
                </a:lnTo>
                <a:lnTo>
                  <a:pt x="8035" y="11772"/>
                </a:lnTo>
                <a:lnTo>
                  <a:pt x="8022" y="11687"/>
                </a:lnTo>
                <a:lnTo>
                  <a:pt x="8008" y="11603"/>
                </a:lnTo>
                <a:lnTo>
                  <a:pt x="7991" y="11519"/>
                </a:lnTo>
                <a:lnTo>
                  <a:pt x="7973" y="11435"/>
                </a:lnTo>
                <a:lnTo>
                  <a:pt x="7953" y="11352"/>
                </a:lnTo>
                <a:lnTo>
                  <a:pt x="7931" y="11270"/>
                </a:lnTo>
                <a:lnTo>
                  <a:pt x="7907" y="11187"/>
                </a:lnTo>
                <a:lnTo>
                  <a:pt x="7882" y="11105"/>
                </a:lnTo>
                <a:lnTo>
                  <a:pt x="7854" y="11024"/>
                </a:lnTo>
                <a:lnTo>
                  <a:pt x="7825" y="10943"/>
                </a:lnTo>
                <a:lnTo>
                  <a:pt x="7795" y="10861"/>
                </a:lnTo>
                <a:lnTo>
                  <a:pt x="7763" y="10781"/>
                </a:lnTo>
                <a:lnTo>
                  <a:pt x="7729" y="10702"/>
                </a:lnTo>
                <a:lnTo>
                  <a:pt x="7693" y="10622"/>
                </a:lnTo>
                <a:lnTo>
                  <a:pt x="12448" y="5878"/>
                </a:lnTo>
                <a:lnTo>
                  <a:pt x="12475" y="5965"/>
                </a:lnTo>
                <a:lnTo>
                  <a:pt x="12499" y="6051"/>
                </a:lnTo>
                <a:lnTo>
                  <a:pt x="12519" y="6137"/>
                </a:lnTo>
                <a:lnTo>
                  <a:pt x="12537" y="6223"/>
                </a:lnTo>
                <a:lnTo>
                  <a:pt x="12553" y="6310"/>
                </a:lnTo>
                <a:lnTo>
                  <a:pt x="12566" y="6396"/>
                </a:lnTo>
                <a:lnTo>
                  <a:pt x="12576" y="6482"/>
                </a:lnTo>
                <a:lnTo>
                  <a:pt x="12583" y="6568"/>
                </a:lnTo>
                <a:lnTo>
                  <a:pt x="12588" y="6654"/>
                </a:lnTo>
                <a:lnTo>
                  <a:pt x="12591" y="6739"/>
                </a:lnTo>
                <a:lnTo>
                  <a:pt x="12591" y="6824"/>
                </a:lnTo>
                <a:lnTo>
                  <a:pt x="12588" y="6908"/>
                </a:lnTo>
                <a:lnTo>
                  <a:pt x="12582" y="6992"/>
                </a:lnTo>
                <a:lnTo>
                  <a:pt x="12574" y="7075"/>
                </a:lnTo>
                <a:lnTo>
                  <a:pt x="12563" y="7158"/>
                </a:lnTo>
                <a:lnTo>
                  <a:pt x="12549" y="7239"/>
                </a:lnTo>
                <a:lnTo>
                  <a:pt x="12533" y="7320"/>
                </a:lnTo>
                <a:lnTo>
                  <a:pt x="12513" y="7400"/>
                </a:lnTo>
                <a:lnTo>
                  <a:pt x="12492" y="7479"/>
                </a:lnTo>
                <a:lnTo>
                  <a:pt x="12467" y="7557"/>
                </a:lnTo>
                <a:lnTo>
                  <a:pt x="12439" y="7635"/>
                </a:lnTo>
                <a:lnTo>
                  <a:pt x="12409" y="7710"/>
                </a:lnTo>
                <a:lnTo>
                  <a:pt x="12376" y="7784"/>
                </a:lnTo>
                <a:lnTo>
                  <a:pt x="12340" y="7857"/>
                </a:lnTo>
                <a:lnTo>
                  <a:pt x="12302" y="7930"/>
                </a:lnTo>
                <a:lnTo>
                  <a:pt x="12260" y="8000"/>
                </a:lnTo>
                <a:lnTo>
                  <a:pt x="12216" y="8069"/>
                </a:lnTo>
                <a:lnTo>
                  <a:pt x="12169" y="8136"/>
                </a:lnTo>
                <a:lnTo>
                  <a:pt x="12120" y="8203"/>
                </a:lnTo>
                <a:lnTo>
                  <a:pt x="12066" y="8267"/>
                </a:lnTo>
                <a:lnTo>
                  <a:pt x="12011" y="8329"/>
                </a:lnTo>
                <a:lnTo>
                  <a:pt x="11953" y="8389"/>
                </a:lnTo>
                <a:lnTo>
                  <a:pt x="11947" y="8394"/>
                </a:lnTo>
                <a:lnTo>
                  <a:pt x="11940" y="8400"/>
                </a:lnTo>
                <a:lnTo>
                  <a:pt x="11948" y="8406"/>
                </a:lnTo>
                <a:lnTo>
                  <a:pt x="8060" y="12314"/>
                </a:lnTo>
                <a:lnTo>
                  <a:pt x="8061" y="12268"/>
                </a:lnTo>
                <a:lnTo>
                  <a:pt x="8061" y="12222"/>
                </a:lnTo>
                <a:lnTo>
                  <a:pt x="8062" y="12175"/>
                </a:lnTo>
                <a:lnTo>
                  <a:pt x="8062" y="12129"/>
                </a:lnTo>
                <a:lnTo>
                  <a:pt x="8062" y="12082"/>
                </a:lnTo>
                <a:lnTo>
                  <a:pt x="8061" y="12035"/>
                </a:lnTo>
                <a:lnTo>
                  <a:pt x="8059" y="11988"/>
                </a:lnTo>
                <a:lnTo>
                  <a:pt x="8055" y="11941"/>
                </a:lnTo>
                <a:close/>
                <a:moveTo>
                  <a:pt x="14785" y="1295"/>
                </a:moveTo>
                <a:lnTo>
                  <a:pt x="14707" y="1218"/>
                </a:lnTo>
                <a:lnTo>
                  <a:pt x="14626" y="1144"/>
                </a:lnTo>
                <a:lnTo>
                  <a:pt x="14546" y="1072"/>
                </a:lnTo>
                <a:lnTo>
                  <a:pt x="14463" y="1003"/>
                </a:lnTo>
                <a:lnTo>
                  <a:pt x="14379" y="934"/>
                </a:lnTo>
                <a:lnTo>
                  <a:pt x="14294" y="869"/>
                </a:lnTo>
                <a:lnTo>
                  <a:pt x="14208" y="806"/>
                </a:lnTo>
                <a:lnTo>
                  <a:pt x="14119" y="745"/>
                </a:lnTo>
                <a:lnTo>
                  <a:pt x="14031" y="685"/>
                </a:lnTo>
                <a:lnTo>
                  <a:pt x="13941" y="629"/>
                </a:lnTo>
                <a:lnTo>
                  <a:pt x="13851" y="575"/>
                </a:lnTo>
                <a:lnTo>
                  <a:pt x="13758" y="523"/>
                </a:lnTo>
                <a:lnTo>
                  <a:pt x="13666" y="473"/>
                </a:lnTo>
                <a:lnTo>
                  <a:pt x="13572" y="426"/>
                </a:lnTo>
                <a:lnTo>
                  <a:pt x="13478" y="380"/>
                </a:lnTo>
                <a:lnTo>
                  <a:pt x="13382" y="338"/>
                </a:lnTo>
                <a:lnTo>
                  <a:pt x="13286" y="298"/>
                </a:lnTo>
                <a:lnTo>
                  <a:pt x="13190" y="260"/>
                </a:lnTo>
                <a:lnTo>
                  <a:pt x="13092" y="225"/>
                </a:lnTo>
                <a:lnTo>
                  <a:pt x="12995" y="193"/>
                </a:lnTo>
                <a:lnTo>
                  <a:pt x="12896" y="162"/>
                </a:lnTo>
                <a:lnTo>
                  <a:pt x="12798" y="134"/>
                </a:lnTo>
                <a:lnTo>
                  <a:pt x="12698" y="109"/>
                </a:lnTo>
                <a:lnTo>
                  <a:pt x="12598" y="86"/>
                </a:lnTo>
                <a:lnTo>
                  <a:pt x="12499" y="66"/>
                </a:lnTo>
                <a:lnTo>
                  <a:pt x="12398" y="49"/>
                </a:lnTo>
                <a:lnTo>
                  <a:pt x="12299" y="34"/>
                </a:lnTo>
                <a:lnTo>
                  <a:pt x="12198" y="22"/>
                </a:lnTo>
                <a:lnTo>
                  <a:pt x="12097" y="12"/>
                </a:lnTo>
                <a:lnTo>
                  <a:pt x="11996" y="5"/>
                </a:lnTo>
                <a:lnTo>
                  <a:pt x="11895" y="1"/>
                </a:lnTo>
                <a:lnTo>
                  <a:pt x="11795" y="0"/>
                </a:lnTo>
                <a:lnTo>
                  <a:pt x="11710" y="1"/>
                </a:lnTo>
                <a:lnTo>
                  <a:pt x="11626" y="4"/>
                </a:lnTo>
                <a:lnTo>
                  <a:pt x="11542" y="9"/>
                </a:lnTo>
                <a:lnTo>
                  <a:pt x="11459" y="16"/>
                </a:lnTo>
                <a:lnTo>
                  <a:pt x="11376" y="24"/>
                </a:lnTo>
                <a:lnTo>
                  <a:pt x="11294" y="35"/>
                </a:lnTo>
                <a:lnTo>
                  <a:pt x="11212" y="47"/>
                </a:lnTo>
                <a:lnTo>
                  <a:pt x="11131" y="62"/>
                </a:lnTo>
                <a:lnTo>
                  <a:pt x="11051" y="78"/>
                </a:lnTo>
                <a:lnTo>
                  <a:pt x="10971" y="96"/>
                </a:lnTo>
                <a:lnTo>
                  <a:pt x="10892" y="116"/>
                </a:lnTo>
                <a:lnTo>
                  <a:pt x="10814" y="139"/>
                </a:lnTo>
                <a:lnTo>
                  <a:pt x="10736" y="162"/>
                </a:lnTo>
                <a:lnTo>
                  <a:pt x="10660" y="187"/>
                </a:lnTo>
                <a:lnTo>
                  <a:pt x="10584" y="215"/>
                </a:lnTo>
                <a:lnTo>
                  <a:pt x="10509" y="243"/>
                </a:lnTo>
                <a:lnTo>
                  <a:pt x="10435" y="274"/>
                </a:lnTo>
                <a:lnTo>
                  <a:pt x="10361" y="307"/>
                </a:lnTo>
                <a:lnTo>
                  <a:pt x="10289" y="341"/>
                </a:lnTo>
                <a:lnTo>
                  <a:pt x="10217" y="377"/>
                </a:lnTo>
                <a:lnTo>
                  <a:pt x="10147" y="416"/>
                </a:lnTo>
                <a:lnTo>
                  <a:pt x="10078" y="455"/>
                </a:lnTo>
                <a:lnTo>
                  <a:pt x="10010" y="496"/>
                </a:lnTo>
                <a:lnTo>
                  <a:pt x="9943" y="539"/>
                </a:lnTo>
                <a:lnTo>
                  <a:pt x="9876" y="583"/>
                </a:lnTo>
                <a:lnTo>
                  <a:pt x="9811" y="629"/>
                </a:lnTo>
                <a:lnTo>
                  <a:pt x="9748" y="677"/>
                </a:lnTo>
                <a:lnTo>
                  <a:pt x="9684" y="727"/>
                </a:lnTo>
                <a:lnTo>
                  <a:pt x="9623" y="778"/>
                </a:lnTo>
                <a:lnTo>
                  <a:pt x="9562" y="831"/>
                </a:lnTo>
                <a:lnTo>
                  <a:pt x="9503" y="885"/>
                </a:lnTo>
                <a:lnTo>
                  <a:pt x="9446" y="941"/>
                </a:lnTo>
                <a:lnTo>
                  <a:pt x="6997" y="3403"/>
                </a:lnTo>
                <a:lnTo>
                  <a:pt x="6986" y="3412"/>
                </a:lnTo>
                <a:lnTo>
                  <a:pt x="6974" y="3422"/>
                </a:lnTo>
                <a:lnTo>
                  <a:pt x="6969" y="3428"/>
                </a:lnTo>
                <a:lnTo>
                  <a:pt x="6964" y="3435"/>
                </a:lnTo>
                <a:lnTo>
                  <a:pt x="6965" y="3436"/>
                </a:lnTo>
                <a:lnTo>
                  <a:pt x="1769" y="8659"/>
                </a:lnTo>
                <a:lnTo>
                  <a:pt x="1747" y="8681"/>
                </a:lnTo>
                <a:lnTo>
                  <a:pt x="1725" y="8704"/>
                </a:lnTo>
                <a:lnTo>
                  <a:pt x="1704" y="8728"/>
                </a:lnTo>
                <a:lnTo>
                  <a:pt x="1683" y="8751"/>
                </a:lnTo>
                <a:lnTo>
                  <a:pt x="1642" y="8799"/>
                </a:lnTo>
                <a:lnTo>
                  <a:pt x="1602" y="8847"/>
                </a:lnTo>
                <a:lnTo>
                  <a:pt x="1564" y="8897"/>
                </a:lnTo>
                <a:lnTo>
                  <a:pt x="1528" y="8949"/>
                </a:lnTo>
                <a:lnTo>
                  <a:pt x="1494" y="9002"/>
                </a:lnTo>
                <a:lnTo>
                  <a:pt x="1461" y="9055"/>
                </a:lnTo>
                <a:lnTo>
                  <a:pt x="1429" y="9109"/>
                </a:lnTo>
                <a:lnTo>
                  <a:pt x="1400" y="9165"/>
                </a:lnTo>
                <a:lnTo>
                  <a:pt x="1372" y="9221"/>
                </a:lnTo>
                <a:lnTo>
                  <a:pt x="1347" y="9279"/>
                </a:lnTo>
                <a:lnTo>
                  <a:pt x="1322" y="9336"/>
                </a:lnTo>
                <a:lnTo>
                  <a:pt x="1300" y="9395"/>
                </a:lnTo>
                <a:lnTo>
                  <a:pt x="1279" y="9454"/>
                </a:lnTo>
                <a:lnTo>
                  <a:pt x="1260" y="9514"/>
                </a:lnTo>
                <a:lnTo>
                  <a:pt x="78" y="13784"/>
                </a:lnTo>
                <a:lnTo>
                  <a:pt x="74" y="13803"/>
                </a:lnTo>
                <a:lnTo>
                  <a:pt x="65" y="13846"/>
                </a:lnTo>
                <a:lnTo>
                  <a:pt x="53" y="13908"/>
                </a:lnTo>
                <a:lnTo>
                  <a:pt x="38" y="13984"/>
                </a:lnTo>
                <a:lnTo>
                  <a:pt x="31" y="14025"/>
                </a:lnTo>
                <a:lnTo>
                  <a:pt x="24" y="14066"/>
                </a:lnTo>
                <a:lnTo>
                  <a:pt x="18" y="14109"/>
                </a:lnTo>
                <a:lnTo>
                  <a:pt x="12" y="14151"/>
                </a:lnTo>
                <a:lnTo>
                  <a:pt x="7" y="14192"/>
                </a:lnTo>
                <a:lnTo>
                  <a:pt x="3" y="14231"/>
                </a:lnTo>
                <a:lnTo>
                  <a:pt x="1" y="14268"/>
                </a:lnTo>
                <a:lnTo>
                  <a:pt x="0" y="14302"/>
                </a:lnTo>
                <a:lnTo>
                  <a:pt x="2" y="14392"/>
                </a:lnTo>
                <a:lnTo>
                  <a:pt x="9" y="14481"/>
                </a:lnTo>
                <a:lnTo>
                  <a:pt x="20" y="14569"/>
                </a:lnTo>
                <a:lnTo>
                  <a:pt x="36" y="14656"/>
                </a:lnTo>
                <a:lnTo>
                  <a:pt x="55" y="14740"/>
                </a:lnTo>
                <a:lnTo>
                  <a:pt x="79" y="14824"/>
                </a:lnTo>
                <a:lnTo>
                  <a:pt x="107" y="14906"/>
                </a:lnTo>
                <a:lnTo>
                  <a:pt x="139" y="14985"/>
                </a:lnTo>
                <a:lnTo>
                  <a:pt x="174" y="15063"/>
                </a:lnTo>
                <a:lnTo>
                  <a:pt x="212" y="15139"/>
                </a:lnTo>
                <a:lnTo>
                  <a:pt x="256" y="15212"/>
                </a:lnTo>
                <a:lnTo>
                  <a:pt x="301" y="15283"/>
                </a:lnTo>
                <a:lnTo>
                  <a:pt x="350" y="15352"/>
                </a:lnTo>
                <a:lnTo>
                  <a:pt x="402" y="15419"/>
                </a:lnTo>
                <a:lnTo>
                  <a:pt x="458" y="15483"/>
                </a:lnTo>
                <a:lnTo>
                  <a:pt x="516" y="15543"/>
                </a:lnTo>
                <a:lnTo>
                  <a:pt x="577" y="15601"/>
                </a:lnTo>
                <a:lnTo>
                  <a:pt x="642" y="15657"/>
                </a:lnTo>
                <a:lnTo>
                  <a:pt x="708" y="15709"/>
                </a:lnTo>
                <a:lnTo>
                  <a:pt x="778" y="15758"/>
                </a:lnTo>
                <a:lnTo>
                  <a:pt x="849" y="15804"/>
                </a:lnTo>
                <a:lnTo>
                  <a:pt x="922" y="15846"/>
                </a:lnTo>
                <a:lnTo>
                  <a:pt x="999" y="15884"/>
                </a:lnTo>
                <a:lnTo>
                  <a:pt x="1076" y="15919"/>
                </a:lnTo>
                <a:lnTo>
                  <a:pt x="1157" y="15952"/>
                </a:lnTo>
                <a:lnTo>
                  <a:pt x="1238" y="15979"/>
                </a:lnTo>
                <a:lnTo>
                  <a:pt x="1323" y="16003"/>
                </a:lnTo>
                <a:lnTo>
                  <a:pt x="1407" y="16022"/>
                </a:lnTo>
                <a:lnTo>
                  <a:pt x="1495" y="16038"/>
                </a:lnTo>
                <a:lnTo>
                  <a:pt x="1582" y="16049"/>
                </a:lnTo>
                <a:lnTo>
                  <a:pt x="1672" y="16056"/>
                </a:lnTo>
                <a:lnTo>
                  <a:pt x="1763" y="16058"/>
                </a:lnTo>
                <a:lnTo>
                  <a:pt x="1801" y="16057"/>
                </a:lnTo>
                <a:lnTo>
                  <a:pt x="1843" y="16054"/>
                </a:lnTo>
                <a:lnTo>
                  <a:pt x="1887" y="16049"/>
                </a:lnTo>
                <a:lnTo>
                  <a:pt x="1933" y="16044"/>
                </a:lnTo>
                <a:lnTo>
                  <a:pt x="1981" y="16037"/>
                </a:lnTo>
                <a:lnTo>
                  <a:pt x="2028" y="16029"/>
                </a:lnTo>
                <a:lnTo>
                  <a:pt x="2075" y="16020"/>
                </a:lnTo>
                <a:lnTo>
                  <a:pt x="2122" y="16012"/>
                </a:lnTo>
                <a:lnTo>
                  <a:pt x="2205" y="15995"/>
                </a:lnTo>
                <a:lnTo>
                  <a:pt x="2275" y="15980"/>
                </a:lnTo>
                <a:lnTo>
                  <a:pt x="2324" y="15969"/>
                </a:lnTo>
                <a:lnTo>
                  <a:pt x="2345" y="15964"/>
                </a:lnTo>
                <a:lnTo>
                  <a:pt x="6609" y="14846"/>
                </a:lnTo>
                <a:lnTo>
                  <a:pt x="6669" y="14827"/>
                </a:lnTo>
                <a:lnTo>
                  <a:pt x="6729" y="14805"/>
                </a:lnTo>
                <a:lnTo>
                  <a:pt x="6788" y="14783"/>
                </a:lnTo>
                <a:lnTo>
                  <a:pt x="6845" y="14759"/>
                </a:lnTo>
                <a:lnTo>
                  <a:pt x="6903" y="14733"/>
                </a:lnTo>
                <a:lnTo>
                  <a:pt x="6960" y="14705"/>
                </a:lnTo>
                <a:lnTo>
                  <a:pt x="7015" y="14675"/>
                </a:lnTo>
                <a:lnTo>
                  <a:pt x="7070" y="14644"/>
                </a:lnTo>
                <a:lnTo>
                  <a:pt x="7123" y="14612"/>
                </a:lnTo>
                <a:lnTo>
                  <a:pt x="7175" y="14577"/>
                </a:lnTo>
                <a:lnTo>
                  <a:pt x="7227" y="14541"/>
                </a:lnTo>
                <a:lnTo>
                  <a:pt x="7277" y="14502"/>
                </a:lnTo>
                <a:lnTo>
                  <a:pt x="7326" y="14463"/>
                </a:lnTo>
                <a:lnTo>
                  <a:pt x="7375" y="14422"/>
                </a:lnTo>
                <a:lnTo>
                  <a:pt x="7421" y="14380"/>
                </a:lnTo>
                <a:lnTo>
                  <a:pt x="7466" y="14336"/>
                </a:lnTo>
                <a:lnTo>
                  <a:pt x="15143" y="6617"/>
                </a:lnTo>
                <a:lnTo>
                  <a:pt x="15270" y="6483"/>
                </a:lnTo>
                <a:lnTo>
                  <a:pt x="15387" y="6344"/>
                </a:lnTo>
                <a:lnTo>
                  <a:pt x="15495" y="6200"/>
                </a:lnTo>
                <a:lnTo>
                  <a:pt x="15594" y="6053"/>
                </a:lnTo>
                <a:lnTo>
                  <a:pt x="15685" y="5900"/>
                </a:lnTo>
                <a:lnTo>
                  <a:pt x="15766" y="5744"/>
                </a:lnTo>
                <a:lnTo>
                  <a:pt x="15837" y="5584"/>
                </a:lnTo>
                <a:lnTo>
                  <a:pt x="15901" y="5421"/>
                </a:lnTo>
                <a:lnTo>
                  <a:pt x="15955" y="5254"/>
                </a:lnTo>
                <a:lnTo>
                  <a:pt x="16000" y="5084"/>
                </a:lnTo>
                <a:lnTo>
                  <a:pt x="16037" y="4913"/>
                </a:lnTo>
                <a:lnTo>
                  <a:pt x="16065" y="4739"/>
                </a:lnTo>
                <a:lnTo>
                  <a:pt x="16083" y="4563"/>
                </a:lnTo>
                <a:lnTo>
                  <a:pt x="16093" y="4387"/>
                </a:lnTo>
                <a:lnTo>
                  <a:pt x="16094" y="4208"/>
                </a:lnTo>
                <a:lnTo>
                  <a:pt x="16087" y="4030"/>
                </a:lnTo>
                <a:lnTo>
                  <a:pt x="16070" y="3850"/>
                </a:lnTo>
                <a:lnTo>
                  <a:pt x="16045" y="3669"/>
                </a:lnTo>
                <a:lnTo>
                  <a:pt x="16011" y="3490"/>
                </a:lnTo>
                <a:lnTo>
                  <a:pt x="15968" y="3310"/>
                </a:lnTo>
                <a:lnTo>
                  <a:pt x="15917" y="3131"/>
                </a:lnTo>
                <a:lnTo>
                  <a:pt x="15857" y="2953"/>
                </a:lnTo>
                <a:lnTo>
                  <a:pt x="15788" y="2776"/>
                </a:lnTo>
                <a:lnTo>
                  <a:pt x="15711" y="2601"/>
                </a:lnTo>
                <a:lnTo>
                  <a:pt x="15625" y="2428"/>
                </a:lnTo>
                <a:lnTo>
                  <a:pt x="15531" y="2257"/>
                </a:lnTo>
                <a:lnTo>
                  <a:pt x="15428" y="2089"/>
                </a:lnTo>
                <a:lnTo>
                  <a:pt x="15316" y="1923"/>
                </a:lnTo>
                <a:lnTo>
                  <a:pt x="15196" y="1760"/>
                </a:lnTo>
                <a:lnTo>
                  <a:pt x="15067" y="1602"/>
                </a:lnTo>
                <a:lnTo>
                  <a:pt x="14930" y="1446"/>
                </a:lnTo>
                <a:lnTo>
                  <a:pt x="14785" y="129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 sz="2000"/>
          </a:p>
        </p:txBody>
      </p:sp>
      <p:sp>
        <p:nvSpPr>
          <p:cNvPr id="62" name="Text 1"/>
          <p:cNvSpPr/>
          <p:nvPr>
            <p:custDataLst>
              <p:tags r:id="rId17"/>
            </p:custDataLst>
          </p:nvPr>
        </p:nvSpPr>
        <p:spPr>
          <a:xfrm>
            <a:off x="2961720" y="1260323"/>
            <a:ext cx="5046934" cy="494665"/>
          </a:xfrm>
          <a:prstGeom prst="rect">
            <a:avLst/>
          </a:prstGeom>
          <a:noFill/>
        </p:spPr>
        <p:txBody>
          <a:bodyPr wrap="square" anchor="t"/>
          <a:lstStyle/>
          <a:p>
            <a:pPr marL="0" lvl="0" indent="0" algn="l">
              <a:lnSpc>
                <a:spcPct val="150000"/>
              </a:lnSpc>
              <a:buNone/>
            </a:pP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1</a:t>
            </a: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）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代码的封装性高，便于二次应用</a:t>
            </a:r>
            <a:endParaRPr lang="zh-CN" altLang="zh-CN" sz="2000" b="1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34" name="Text 2"/>
          <p:cNvSpPr/>
          <p:nvPr/>
        </p:nvSpPr>
        <p:spPr>
          <a:xfrm>
            <a:off x="4150802" y="3357245"/>
            <a:ext cx="4874260" cy="482600"/>
          </a:xfrm>
          <a:prstGeom prst="rect">
            <a:avLst/>
          </a:prstGeom>
          <a:noFill/>
        </p:spPr>
        <p:txBody>
          <a:bodyPr wrap="square" anchor="t"/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4</a:t>
            </a:r>
            <a:r>
              <a:rPr lang="zh-CN" altLang="zh-CN" sz="2000" b="1" dirty="0">
                <a:solidFill>
                  <a:srgbClr val="383838"/>
                </a:solidFill>
                <a:latin typeface="+mn-ea"/>
              </a:rPr>
              <a:t>）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适合教学场景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(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课设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,</a:t>
            </a:r>
            <a:r>
              <a:rPr lang="zh-CN" altLang="en-US" sz="2000" b="1" dirty="0">
                <a:solidFill>
                  <a:srgbClr val="383838"/>
                </a:solidFill>
                <a:latin typeface="+mn-ea"/>
              </a:rPr>
              <a:t>毕设和大作业</a:t>
            </a:r>
            <a:r>
              <a:rPr lang="en-US" altLang="zh-CN" sz="2000" b="1" dirty="0">
                <a:solidFill>
                  <a:srgbClr val="383838"/>
                </a:solidFill>
                <a:latin typeface="+mn-ea"/>
              </a:rPr>
              <a:t>)</a:t>
            </a:r>
            <a:endParaRPr lang="zh-CN" altLang="zh-CN" sz="2000" b="1" dirty="0">
              <a:solidFill>
                <a:srgbClr val="383838"/>
              </a:solidFill>
              <a:latin typeface="+mn-ea"/>
            </a:endParaRPr>
          </a:p>
        </p:txBody>
      </p:sp>
      <p:sp>
        <p:nvSpPr>
          <p:cNvPr id="8" name="Oval 4"/>
          <p:cNvSpPr/>
          <p:nvPr>
            <p:custDataLst>
              <p:tags r:id="rId18"/>
            </p:custDataLst>
          </p:nvPr>
        </p:nvSpPr>
        <p:spPr>
          <a:xfrm>
            <a:off x="2507261" y="3810392"/>
            <a:ext cx="165966" cy="165966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28" name="Group 28"/>
          <p:cNvGrpSpPr/>
          <p:nvPr>
            <p:custDataLst>
              <p:tags r:id="rId19"/>
            </p:custDataLst>
          </p:nvPr>
        </p:nvGrpSpPr>
        <p:grpSpPr>
          <a:xfrm>
            <a:off x="2691241" y="3666969"/>
            <a:ext cx="788035" cy="161925"/>
            <a:chOff x="2092860" y="2757465"/>
            <a:chExt cx="2439003" cy="240523"/>
          </a:xfrm>
        </p:grpSpPr>
        <p:cxnSp>
          <p:nvCxnSpPr>
            <p:cNvPr id="29" name="Straight Connector 30"/>
            <p:cNvCxnSpPr/>
            <p:nvPr>
              <p:custDataLst>
                <p:tags r:id="rId25"/>
              </p:custDataLst>
            </p:nvPr>
          </p:nvCxnSpPr>
          <p:spPr>
            <a:xfrm flipH="1">
              <a:off x="2092860" y="2757465"/>
              <a:ext cx="1880237" cy="240523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30" name="Straight Connector 31"/>
            <p:cNvCxnSpPr/>
            <p:nvPr>
              <p:custDataLst>
                <p:tags r:id="rId26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38" name="Oval 29"/>
          <p:cNvSpPr/>
          <p:nvPr>
            <p:custDataLst>
              <p:tags r:id="rId20"/>
            </p:custDataLst>
          </p:nvPr>
        </p:nvSpPr>
        <p:spPr>
          <a:xfrm flipH="1">
            <a:off x="3429092" y="3599007"/>
            <a:ext cx="138689" cy="150242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40" name="Oval 62"/>
          <p:cNvSpPr/>
          <p:nvPr>
            <p:custDataLst>
              <p:tags r:id="rId21"/>
            </p:custDataLst>
          </p:nvPr>
        </p:nvSpPr>
        <p:spPr>
          <a:xfrm>
            <a:off x="3707876" y="3389211"/>
            <a:ext cx="552199" cy="552199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pic>
        <p:nvPicPr>
          <p:cNvPr id="41" name="图片 40" descr="数译_教学管理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878012" y="3541395"/>
            <a:ext cx="242570" cy="242570"/>
          </a:xfrm>
          <a:prstGeom prst="rect">
            <a:avLst/>
          </a:prstGeom>
        </p:spPr>
      </p:pic>
      <p:grpSp>
        <p:nvGrpSpPr>
          <p:cNvPr id="42" name="Group 81"/>
          <p:cNvGrpSpPr/>
          <p:nvPr>
            <p:custDataLst>
              <p:tags r:id="rId22"/>
            </p:custDataLst>
          </p:nvPr>
        </p:nvGrpSpPr>
        <p:grpSpPr>
          <a:xfrm>
            <a:off x="663119" y="1592627"/>
            <a:ext cx="1545052" cy="546616"/>
            <a:chOff x="2568804" y="2757465"/>
            <a:chExt cx="1963059" cy="496858"/>
          </a:xfrm>
        </p:grpSpPr>
        <p:cxnSp>
          <p:nvCxnSpPr>
            <p:cNvPr id="43" name="Straight Connector 83"/>
            <p:cNvCxnSpPr/>
            <p:nvPr>
              <p:custDataLst>
                <p:tags r:id="rId23"/>
              </p:custDataLst>
            </p:nvPr>
          </p:nvCxnSpPr>
          <p:spPr>
            <a:xfrm flipH="1">
              <a:off x="2568804" y="2757465"/>
              <a:ext cx="1404294" cy="496858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44" name="Straight Connector 84"/>
            <p:cNvCxnSpPr/>
            <p:nvPr>
              <p:custDataLst>
                <p:tags r:id="rId24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DA890AD-E669-4A95-854D-04887BDFD04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sp>
        <p:nvSpPr>
          <p:cNvPr id="2" name="Text 0"/>
          <p:cNvSpPr/>
          <p:nvPr/>
        </p:nvSpPr>
        <p:spPr>
          <a:xfrm>
            <a:off x="579762" y="96983"/>
            <a:ext cx="7806690" cy="547688"/>
          </a:xfrm>
          <a:prstGeom prst="rect">
            <a:avLst/>
          </a:prstGeom>
          <a:noFill/>
        </p:spPr>
        <p:txBody>
          <a:bodyPr wrap="square" anchor="ctr"/>
          <a:lstStyle/>
          <a:p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项目优点和特色</a:t>
            </a:r>
            <a:r>
              <a:rPr lang="en-US" altLang="zh-CN" sz="2400" b="1" dirty="0">
                <a:solidFill>
                  <a:srgbClr val="062486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062486"/>
                </a:solidFill>
                <a:latin typeface="+mn-ea"/>
              </a:rPr>
              <a:t>：代码的封装性高</a:t>
            </a:r>
            <a:endParaRPr lang="en-US" altLang="en-US" sz="2400" b="1" dirty="0">
              <a:solidFill>
                <a:srgbClr val="062486"/>
              </a:solidFill>
              <a:latin typeface="+mn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635" y="4451350"/>
            <a:ext cx="9143365" cy="715010"/>
          </a:xfrm>
          <a:prstGeom prst="rect">
            <a:avLst/>
          </a:prstGeom>
          <a:solidFill>
            <a:srgbClr val="81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accent1"/>
              </a:solidFill>
              <a:highlight>
                <a:srgbClr val="00FFFF"/>
              </a:highlight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6" t="20330" r="30205" b="16855"/>
          <a:stretch>
            <a:fillRect/>
          </a:stretch>
        </p:blipFill>
        <p:spPr>
          <a:xfrm>
            <a:off x="228070" y="994117"/>
            <a:ext cx="4787705" cy="3230880"/>
          </a:xfrm>
          <a:prstGeom prst="rect">
            <a:avLst/>
          </a:prstGeom>
        </p:spPr>
      </p:pic>
      <p:sp>
        <p:nvSpPr>
          <p:cNvPr id="46" name="Text 1"/>
          <p:cNvSpPr/>
          <p:nvPr/>
        </p:nvSpPr>
        <p:spPr>
          <a:xfrm>
            <a:off x="5152285" y="941363"/>
            <a:ext cx="3763645" cy="1976479"/>
          </a:xfrm>
          <a:prstGeom prst="rect">
            <a:avLst/>
          </a:prstGeom>
          <a:noFill/>
        </p:spPr>
        <p:txBody>
          <a:bodyPr wrap="square" anchor="t"/>
          <a:lstStyle/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注重模块化设计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逻辑清晰，独立工作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提高代码可读性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anose="05000000000000000000" charset="0"/>
              <a:buChar char="n"/>
            </a:pPr>
            <a:r>
              <a:rPr lang="zh-CN" altLang="en-US" sz="2000" dirty="0">
                <a:solidFill>
                  <a:srgbClr val="383838"/>
                </a:solidFill>
                <a:latin typeface="Noto Sans SC"/>
              </a:rPr>
              <a:t>便于后续维护和功能扩展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9e56aed-c7c7-444c-9c2a-481ce97e5035"/>
  <p:tag name="COMMONDATA" val="eyJoZGlkIjoiNGU5YTk2NWU3OTRhNTU0YjZlNWE0ODExMjY4YzM0M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3_1"/>
  <p:tag name="KSO_WM_UNIT_ID" val="diagram160411_3*l_h_f*1_3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3"/>
  <p:tag name="KSO_WM_UNIT_ID" val="diagram160411_3*l_i*1_3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2_1"/>
  <p:tag name="KSO_WM_UNIT_ID" val="diagram160411_3*l_h_f*1_2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2"/>
  <p:tag name="KSO_WM_UNIT_ID" val="diagram160411_3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1_1"/>
  <p:tag name="KSO_WM_UNIT_ID" val="diagram160411_3*l_h_f*1_1_1"/>
  <p:tag name="KSO_WM_UNIT_CLEAR" val="1"/>
  <p:tag name="KSO_WM_UNIT_LAYERLEVEL" val="1_1_1"/>
  <p:tag name="KSO_WM_UNIT_VALUE" val="5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1"/>
  <p:tag name="KSO_WM_UNIT_ID" val="diagram160411_3*l_i*1_1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e1e3d3b-89b8-4cf1-b55e-2be491c6fcad}"/>
  <p:tag name="KSO_WM_UNIT_VALUE" val="1010*2081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42_1*β*1"/>
  <p:tag name="KSO_WM_TEMPLATE_CATEGORY" val="mixed"/>
  <p:tag name="KSO_WM_TEMPLATE_INDEX" val="20203542"/>
  <p:tag name="KSO_WM_UNIT_LAYERLEVEL" val="1"/>
  <p:tag name="KSO_WM_TAG_VERSION" val="1.0"/>
  <p:tag name="KSO_WM_BEAUTIFY_FLAG" val="#wm#"/>
  <p:tag name="TABLE_ENDDRAG_ORIGIN_RECT" val="688*310"/>
  <p:tag name="TABLE_ENDDRAG_RECT" val="29*73*688*3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4_2*m_i*1_1"/>
  <p:tag name="KSO_WM_TEMPLATE_CATEGORY" val="diagram"/>
  <p:tag name="KSO_WM_TEMPLATE_INDEX" val="2020018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4_2*m_h_i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4_2*m_h_i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4_2*m_h_i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84_2*i*1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184_2*m_h_i*1_1_6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184_2*m_h_i*1_1_7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diagram20200184_2*i*2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3"/>
  <p:tag name="KSO_WM_UNIT_ID" val="diagram20200184_2*i*3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184_2*m_h_i*1_2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184_2*m_h_i*1_3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184_2*m_h_i*1_3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4"/>
  <p:tag name="KSO_WM_UNIT_ID" val="diagram20200184_2*i*4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84_2*m_h_i*1_2_6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2*10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00184_2*m_h_x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4_2*m_h_i*1_1_1"/>
  <p:tag name="KSO_WM_TEMPLATE_CATEGORY" val="diagram"/>
  <p:tag name="KSO_WM_TEMPLATE_INDEX" val="20200184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84_2*i*1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184_2*m_h_i*1_1_6"/>
  <p:tag name="KSO_WM_TEMPLATE_CATEGORY" val="diagram"/>
  <p:tag name="KSO_WM_TEMPLATE_INDEX" val="20200184"/>
  <p:tag name="KSO_WM_UNIT_LAYERLEVEL" val="1_1_1"/>
  <p:tag name="KSO_WM_TAG_VERSION" val="1.0"/>
  <p:tag name="KSO_WM_BEAUTIFY_FLAG" val="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84_2*m_h_i*1_2_6"/>
  <p:tag name="KSO_WM_TEMPLATE_CATEGORY" val="diagram"/>
  <p:tag name="KSO_WM_TEMPLATE_INDEX" val="20200184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3"/>
  <p:tag name="KSO_WM_UNIT_ID" val="diagram20200184_2*i*3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84_2*m_h_i*1_2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84_2*m_h_i*1_2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84_2*m_h_i*1_1_4"/>
  <p:tag name="KSO_WM_TEMPLATE_CATEGORY" val="diagram"/>
  <p:tag name="KSO_WM_TEMPLATE_INDEX" val="20200184"/>
  <p:tag name="KSO_WM_UNIT_LAYERLEVEL" val="1_1_1"/>
  <p:tag name="KSO_WM_TAG_VERSION" val="1.0"/>
  <p:tag name="KSO_WM_BEAUTIFY_FLAG" val=""/>
  <p:tag name="KSO_WM_UNIT_LINE_FORE_SCHEMECOLOR_INDEX" val="14"/>
  <p:tag name="KSO_WM_UNIT_LINE_FILL_TYP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3*i*0"/>
  <p:tag name="KSO_WM_TEMPLATE_CATEGORY" val="diagram"/>
  <p:tag name="KSO_WM_TEMPLATE_INDEX" val="160411"/>
  <p:tag name="KSO_WM_UNIT_INDEX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84_2*m_h_i*1_1_5"/>
  <p:tag name="KSO_WM_TEMPLATE_CATEGORY" val="diagram"/>
  <p:tag name="KSO_WM_TEMPLATE_INDEX" val="20200184"/>
  <p:tag name="KSO_WM_UNIT_LAYERLEVEL" val="1_1_1"/>
  <p:tag name="KSO_WM_TAG_VERSION" val="1.0"/>
  <p:tag name="KSO_WM_BEAUTIFY_FLAG" val=""/>
  <p:tag name="KSO_WM_UNIT_LINE_FORE_SCHEMECOLOR_INDEX" val="14"/>
  <p:tag name="KSO_WM_UNIT_LINE_FILL_TYP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52*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00184_2*m_h_x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8*10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2"/>
  <p:tag name="KSO_WM_UNIT_ID" val="diagram20200184_2*m_h_x*1_3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84_2*m_h_i*1_2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84_2*m_h_i*1_2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4*10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00184_2*m_h_x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4*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2"/>
  <p:tag name="KSO_WM_UNIT_ID" val="diagram20200184_2*m_h_x*1_1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84_2*m_h_i*1_1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84_2*m_h_i*1_1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3*i*5"/>
  <p:tag name="KSO_WM_TEMPLATE_CATEGORY" val="diagram"/>
  <p:tag name="KSO_WM_TEMPLATE_INDEX" val="160411"/>
  <p:tag name="KSO_WM_UNIT_INDEX" val="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3*i*10"/>
  <p:tag name="KSO_WM_TEMPLATE_CATEGORY" val="diagram"/>
  <p:tag name="KSO_WM_TEMPLATE_INDEX" val="160411"/>
  <p:tag name="KSO_WM_UNIT_INDEX" val="1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RELATE_UNITID" val="258*l*1"/>
  <p:tag name="KSO_WM_TEMPLATE_CATEGORY" val="diagram"/>
  <p:tag name="KSO_WM_TEMPLATE_INDEX" val="160411"/>
  <p:tag name="KSO_WM_UNIT_TYPE" val="a"/>
  <p:tag name="KSO_WM_UNIT_INDEX" val="1"/>
  <p:tag name="KSO_WM_UNIT_ID" val="diagram160411_3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3631</Words>
  <Application>Microsoft Office PowerPoint</Application>
  <PresentationFormat>全屏显示(16:9)</PresentationFormat>
  <Paragraphs>272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Cantarell</vt:lpstr>
      <vt:lpstr>Noto Sans SC</vt:lpstr>
      <vt:lpstr>Noto Serif SC</vt:lpstr>
      <vt:lpstr>Söhne</vt:lpstr>
      <vt:lpstr>等线</vt:lpstr>
      <vt:lpstr>仿宋</vt:lpstr>
      <vt:lpstr>宋体</vt:lpstr>
      <vt:lpstr>微软雅黑</vt:lpstr>
      <vt:lpstr>新宋体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proj209-Linux-Custom-Filesystem</dc:title>
  <dc:subject>Linux平台新文件系统的设计与优化</dc:subject>
  <dc:creator>dekrt</dc:creator>
  <cp:lastModifiedBy>骁凯 张</cp:lastModifiedBy>
  <cp:revision>90</cp:revision>
  <dcterms:created xsi:type="dcterms:W3CDTF">2023-08-18T10:34:28Z</dcterms:created>
  <dcterms:modified xsi:type="dcterms:W3CDTF">2023-08-18T11:21:14Z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D6E7D210279540119D4780F6A20EFC98_12</vt:lpwstr>
  </property>
  <property fmtid="{D5CDD505-2E9C-101B-9397-08002B2CF9AE}" pid="3" name="KSOProductBuildVer">
    <vt:lpwstr>2052-11.1.0.11701</vt:lpwstr>
  </property>
</Properties>
</file>